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3"/>
  </p:notesMasterIdLst>
  <p:sldIdLst>
    <p:sldId id="256" r:id="rId2"/>
    <p:sldId id="264" r:id="rId3"/>
    <p:sldId id="267" r:id="rId4"/>
    <p:sldId id="266" r:id="rId5"/>
    <p:sldId id="265" r:id="rId6"/>
    <p:sldId id="269" r:id="rId7"/>
    <p:sldId id="296" r:id="rId8"/>
    <p:sldId id="297" r:id="rId9"/>
    <p:sldId id="285" r:id="rId10"/>
    <p:sldId id="294" r:id="rId11"/>
    <p:sldId id="276" r:id="rId12"/>
    <p:sldId id="272" r:id="rId13"/>
    <p:sldId id="286" r:id="rId14"/>
    <p:sldId id="278" r:id="rId15"/>
    <p:sldId id="280" r:id="rId16"/>
    <p:sldId id="284" r:id="rId17"/>
    <p:sldId id="287" r:id="rId18"/>
    <p:sldId id="289" r:id="rId19"/>
    <p:sldId id="281" r:id="rId20"/>
    <p:sldId id="299" r:id="rId21"/>
    <p:sldId id="300" r:id="rId22"/>
  </p:sldIdLst>
  <p:sldSz cx="9144000" cy="6858000" type="screen4x3"/>
  <p:notesSz cx="6858000" cy="9144000"/>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16" y="-77"/>
      </p:cViewPr>
      <p:guideLst>
        <p:guide orient="horz" pos="2160"/>
        <p:guide pos="2880"/>
      </p:guideLst>
    </p:cSldViewPr>
  </p:slideViewPr>
  <p:notesTextViewPr>
    <p:cViewPr>
      <p:scale>
        <a:sx n="1" d="1"/>
        <a:sy n="1" d="1"/>
      </p:scale>
      <p:origin x="0" y="0"/>
    </p:cViewPr>
  </p:notesTextViewPr>
  <p:sorterViewPr>
    <p:cViewPr>
      <p:scale>
        <a:sx n="100" d="100"/>
        <a:sy n="100" d="100"/>
      </p:scale>
      <p:origin x="0" y="456"/>
    </p:cViewPr>
  </p:sorterViewPr>
  <p:notesViewPr>
    <p:cSldViewPr>
      <p:cViewPr varScale="1">
        <p:scale>
          <a:sx n="67" d="100"/>
          <a:sy n="67" d="100"/>
        </p:scale>
        <p:origin x="-3106" y="-77"/>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9B88BD-3880-4C67-9EB1-FBA3447384D8}" type="datetimeFigureOut">
              <a:rPr lang="hu-HU" smtClean="0"/>
              <a:t>2017.10.02.</a:t>
            </a:fld>
            <a:endParaRPr lang="hu-HU"/>
          </a:p>
        </p:txBody>
      </p:sp>
      <p:sp>
        <p:nvSpPr>
          <p:cNvPr id="4" name="Diakép hely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6" name="Élőláb hely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32FDF8-0853-4866-BD0A-1574BE61358D}" type="slidenum">
              <a:rPr lang="hu-HU" smtClean="0"/>
              <a:t>‹#›</a:t>
            </a:fld>
            <a:endParaRPr lang="hu-HU"/>
          </a:p>
        </p:txBody>
      </p:sp>
    </p:spTree>
    <p:extLst>
      <p:ext uri="{BB962C8B-B14F-4D97-AF65-F5344CB8AC3E}">
        <p14:creationId xmlns:p14="http://schemas.microsoft.com/office/powerpoint/2010/main" val="222434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a:xfrm>
            <a:off x="685800" y="4343400"/>
            <a:ext cx="5486400" cy="1524744"/>
          </a:xfrm>
        </p:spPr>
        <p:txBody>
          <a:bodyPr/>
          <a:lstStyle/>
          <a:p>
            <a:r>
              <a:rPr lang="hu-HU" dirty="0" smtClean="0"/>
              <a:t>Régóta ismert jelenség az ingaórák szinkronizálódása, és ha igaz a legenda, akkor Christian Huygens holland fizikus (1629–1695), aki ingaórákat is készített, volt az első, aki felfigyelt arra, hogy az egy falon levő órák ingái együtt lengenek (szinkronizálódnak). Mivel tudta, hogy lehetetlen két olyan ingaórát készíteni, amelyeknek pontosan azonos periódusa van, helyesen, a két inga közti kölcsönhatásnak tulajdonította a szinkronizációt. A két ingaórát egymástól eltávolítva a szinkronizáció megszűnt, sejtése ezáltal beigazolódott.</a:t>
            </a:r>
          </a:p>
          <a:p>
            <a:endParaRPr lang="hu-HU" dirty="0"/>
          </a:p>
        </p:txBody>
      </p:sp>
      <p:sp>
        <p:nvSpPr>
          <p:cNvPr id="4" name="Dia számának helye 3"/>
          <p:cNvSpPr>
            <a:spLocks noGrp="1"/>
          </p:cNvSpPr>
          <p:nvPr>
            <p:ph type="sldNum" sz="quarter" idx="10"/>
          </p:nvPr>
        </p:nvSpPr>
        <p:spPr/>
        <p:txBody>
          <a:bodyPr/>
          <a:lstStyle/>
          <a:p>
            <a:fld id="{E232FDF8-0853-4866-BD0A-1574BE61358D}" type="slidenum">
              <a:rPr lang="hu-HU" smtClean="0"/>
              <a:t>2</a:t>
            </a:fld>
            <a:endParaRPr lang="hu-HU"/>
          </a:p>
        </p:txBody>
      </p:sp>
    </p:spTree>
    <p:extLst>
      <p:ext uri="{BB962C8B-B14F-4D97-AF65-F5344CB8AC3E}">
        <p14:creationId xmlns:p14="http://schemas.microsoft.com/office/powerpoint/2010/main" val="1379684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hu-HU" smtClean="0"/>
              <a:t>Mintacím szerkesztése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u-HU" smtClean="0"/>
              <a:t>Alcím mintájának szerkesztése</a:t>
            </a:r>
            <a:endParaRPr kumimoji="0" lang="en-US"/>
          </a:p>
        </p:txBody>
      </p:sp>
      <p:sp>
        <p:nvSpPr>
          <p:cNvPr id="30" name="Date Placeholder 29"/>
          <p:cNvSpPr>
            <a:spLocks noGrp="1"/>
          </p:cNvSpPr>
          <p:nvPr>
            <p:ph type="dt" sz="half" idx="10"/>
          </p:nvPr>
        </p:nvSpPr>
        <p:spPr/>
        <p:txBody>
          <a:bodyPr/>
          <a:lstStyle/>
          <a:p>
            <a:fld id="{5D4073CF-9D46-45C6-8333-DDC0AF979A74}" type="datetimeFigureOut">
              <a:rPr lang="hu-HU" smtClean="0"/>
              <a:t>2017.10.02.</a:t>
            </a:fld>
            <a:endParaRPr lang="hu-HU"/>
          </a:p>
        </p:txBody>
      </p:sp>
      <p:sp>
        <p:nvSpPr>
          <p:cNvPr id="19" name="Footer Placeholder 18"/>
          <p:cNvSpPr>
            <a:spLocks noGrp="1"/>
          </p:cNvSpPr>
          <p:nvPr>
            <p:ph type="ftr" sz="quarter" idx="11"/>
          </p:nvPr>
        </p:nvSpPr>
        <p:spPr/>
        <p:txBody>
          <a:bodyPr/>
          <a:lstStyle/>
          <a:p>
            <a:endParaRPr lang="hu-HU"/>
          </a:p>
        </p:txBody>
      </p:sp>
      <p:sp>
        <p:nvSpPr>
          <p:cNvPr id="27" name="Slide Number Placeholder 26"/>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u-HU" smtClean="0"/>
              <a:t>Mintacím szerkesztése</a:t>
            </a:r>
            <a:endParaRPr kumimoji="0" lang="en-US"/>
          </a:p>
        </p:txBody>
      </p:sp>
      <p:sp>
        <p:nvSpPr>
          <p:cNvPr id="3" name="Content Placeholder 2"/>
          <p:cNvSpPr>
            <a:spLocks noGrp="1"/>
          </p:cNvSpPr>
          <p:nvPr>
            <p:ph idx="1"/>
          </p:nvPr>
        </p:nvSpPr>
        <p:spPr/>
        <p:txBody>
          <a:bodyPr/>
          <a:lstStyle/>
          <a:p>
            <a:pPr lvl="0" eaLnBrk="1" latinLnBrk="0" hangingPunct="1"/>
            <a:r>
              <a:rPr lang="hu-HU" smtClean="0"/>
              <a:t>Mintaszöveg szerkesztése</a:t>
            </a:r>
          </a:p>
          <a:p>
            <a:pPr lvl="1" eaLnBrk="1" latinLnBrk="0" hangingPunct="1"/>
            <a:r>
              <a:rPr lang="hu-HU" smtClean="0"/>
              <a:t>Második szint</a:t>
            </a:r>
          </a:p>
          <a:p>
            <a:pPr lvl="2" eaLnBrk="1" latinLnBrk="0" hangingPunct="1"/>
            <a:r>
              <a:rPr lang="hu-HU" smtClean="0"/>
              <a:t>Harmadik szint</a:t>
            </a:r>
          </a:p>
          <a:p>
            <a:pPr lvl="3" eaLnBrk="1" latinLnBrk="0" hangingPunct="1"/>
            <a:r>
              <a:rPr lang="hu-HU" smtClean="0"/>
              <a:t>Negyedik szint</a:t>
            </a:r>
          </a:p>
          <a:p>
            <a:pPr lvl="4" eaLnBrk="1" latinLnBrk="0" hangingPunct="1"/>
            <a:r>
              <a:rPr lang="hu-HU" smtClean="0"/>
              <a:t>Ötödik szint</a:t>
            </a:r>
            <a:endParaRPr kumimoji="0" lang="en-US"/>
          </a:p>
        </p:txBody>
      </p:sp>
      <p:sp>
        <p:nvSpPr>
          <p:cNvPr id="4" name="Date Placeholder 3"/>
          <p:cNvSpPr>
            <a:spLocks noGrp="1"/>
          </p:cNvSpPr>
          <p:nvPr>
            <p:ph type="dt" sz="half" idx="10"/>
          </p:nvPr>
        </p:nvSpPr>
        <p:spPr/>
        <p:txBody>
          <a:bodyPr/>
          <a:lstStyle/>
          <a:p>
            <a:fld id="{5D4073CF-9D46-45C6-8333-DDC0AF979A74}" type="datetimeFigureOut">
              <a:rPr lang="hu-HU" smtClean="0"/>
              <a:t>2017.10.02.</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hu-HU" smtClean="0"/>
              <a:t>Mintacím szerkesztése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u-HU" smtClean="0"/>
              <a:t>Mintaszöveg szerkesztése</a:t>
            </a:r>
          </a:p>
        </p:txBody>
      </p:sp>
      <p:sp>
        <p:nvSpPr>
          <p:cNvPr id="4" name="Date Placeholder 3"/>
          <p:cNvSpPr>
            <a:spLocks noGrp="1"/>
          </p:cNvSpPr>
          <p:nvPr>
            <p:ph type="dt" sz="half" idx="10"/>
          </p:nvPr>
        </p:nvSpPr>
        <p:spPr/>
        <p:txBody>
          <a:bodyPr/>
          <a:lstStyle/>
          <a:p>
            <a:fld id="{5D4073CF-9D46-45C6-8333-DDC0AF979A74}" type="datetimeFigureOut">
              <a:rPr lang="hu-HU" smtClean="0"/>
              <a:t>2017.10.02.</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hu-HU" smtClean="0"/>
              <a:t>Mintacím szerkesztése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u-HU" smtClean="0"/>
              <a:t>Mintaszöveg szerkesztése</a:t>
            </a:r>
          </a:p>
          <a:p>
            <a:pPr lvl="1" eaLnBrk="1" latinLnBrk="0" hangingPunct="1"/>
            <a:r>
              <a:rPr lang="hu-HU" smtClean="0"/>
              <a:t>Második szint</a:t>
            </a:r>
          </a:p>
          <a:p>
            <a:pPr lvl="2" eaLnBrk="1" latinLnBrk="0" hangingPunct="1"/>
            <a:r>
              <a:rPr lang="hu-HU" smtClean="0"/>
              <a:t>Harmadik szint</a:t>
            </a:r>
          </a:p>
          <a:p>
            <a:pPr lvl="3" eaLnBrk="1" latinLnBrk="0" hangingPunct="1"/>
            <a:r>
              <a:rPr lang="hu-HU" smtClean="0"/>
              <a:t>Negyedik szint</a:t>
            </a:r>
          </a:p>
          <a:p>
            <a:pPr lvl="4" eaLnBrk="1" latinLnBrk="0" hangingPunct="1"/>
            <a:r>
              <a:rPr lang="hu-HU" smtClean="0"/>
              <a:t>Ötödik szint</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u-HU" smtClean="0"/>
              <a:t>Mintaszöveg szerkesztése</a:t>
            </a:r>
          </a:p>
          <a:p>
            <a:pPr lvl="1" eaLnBrk="1" latinLnBrk="0" hangingPunct="1"/>
            <a:r>
              <a:rPr lang="hu-HU" smtClean="0"/>
              <a:t>Második szint</a:t>
            </a:r>
          </a:p>
          <a:p>
            <a:pPr lvl="2" eaLnBrk="1" latinLnBrk="0" hangingPunct="1"/>
            <a:r>
              <a:rPr lang="hu-HU" smtClean="0"/>
              <a:t>Harmadik szint</a:t>
            </a:r>
          </a:p>
          <a:p>
            <a:pPr lvl="3" eaLnBrk="1" latinLnBrk="0" hangingPunct="1"/>
            <a:r>
              <a:rPr lang="hu-HU" smtClean="0"/>
              <a:t>Negyedik szint</a:t>
            </a:r>
          </a:p>
          <a:p>
            <a:pPr lvl="4" eaLnBrk="1" latinLnBrk="0" hangingPunct="1"/>
            <a:r>
              <a:rPr lang="hu-HU" smtClean="0"/>
              <a:t>Ötödik szint</a:t>
            </a:r>
            <a:endParaRPr kumimoji="0" lang="en-US"/>
          </a:p>
        </p:txBody>
      </p:sp>
      <p:sp>
        <p:nvSpPr>
          <p:cNvPr id="5" name="Date Placeholder 4"/>
          <p:cNvSpPr>
            <a:spLocks noGrp="1"/>
          </p:cNvSpPr>
          <p:nvPr>
            <p:ph type="dt" sz="half" idx="10"/>
          </p:nvPr>
        </p:nvSpPr>
        <p:spPr/>
        <p:txBody>
          <a:bodyPr/>
          <a:lstStyle/>
          <a:p>
            <a:fld id="{5D4073CF-9D46-45C6-8333-DDC0AF979A74}" type="datetimeFigureOut">
              <a:rPr lang="hu-HU" smtClean="0"/>
              <a:t>2017.10.02.</a:t>
            </a:fld>
            <a:endParaRPr lang="hu-HU"/>
          </a:p>
        </p:txBody>
      </p:sp>
      <p:sp>
        <p:nvSpPr>
          <p:cNvPr id="6" name="Footer Placeholder 5"/>
          <p:cNvSpPr>
            <a:spLocks noGrp="1"/>
          </p:cNvSpPr>
          <p:nvPr>
            <p:ph type="ftr" sz="quarter" idx="11"/>
          </p:nvPr>
        </p:nvSpPr>
        <p:spPr/>
        <p:txBody>
          <a:bodyPr/>
          <a:lstStyle/>
          <a:p>
            <a:endParaRPr lang="hu-HU"/>
          </a:p>
        </p:txBody>
      </p:sp>
      <p:sp>
        <p:nvSpPr>
          <p:cNvPr id="7" name="Slide Number Placeholder 6"/>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hu-HU" smtClean="0"/>
              <a:t>Mintacím szerkesztése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u-HU" smtClean="0"/>
              <a:t>Mintaszöveg szerkesztése</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u-HU" smtClean="0"/>
              <a:t>Mintaszöveg szerkesztése</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u-HU" smtClean="0"/>
              <a:t>Mintaszöveg szerkesztése</a:t>
            </a:r>
          </a:p>
          <a:p>
            <a:pPr lvl="1" eaLnBrk="1" latinLnBrk="0" hangingPunct="1"/>
            <a:r>
              <a:rPr lang="hu-HU" smtClean="0"/>
              <a:t>Második szint</a:t>
            </a:r>
          </a:p>
          <a:p>
            <a:pPr lvl="2" eaLnBrk="1" latinLnBrk="0" hangingPunct="1"/>
            <a:r>
              <a:rPr lang="hu-HU" smtClean="0"/>
              <a:t>Harmadik szint</a:t>
            </a:r>
          </a:p>
          <a:p>
            <a:pPr lvl="3" eaLnBrk="1" latinLnBrk="0" hangingPunct="1"/>
            <a:r>
              <a:rPr lang="hu-HU" smtClean="0"/>
              <a:t>Negyedik szint</a:t>
            </a:r>
          </a:p>
          <a:p>
            <a:pPr lvl="4" eaLnBrk="1" latinLnBrk="0" hangingPunct="1"/>
            <a:r>
              <a:rPr lang="hu-HU" smtClean="0"/>
              <a:t>Ötödik szint</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u-HU" smtClean="0"/>
              <a:t>Mintaszöveg szerkesztése</a:t>
            </a:r>
          </a:p>
          <a:p>
            <a:pPr lvl="1" eaLnBrk="1" latinLnBrk="0" hangingPunct="1"/>
            <a:r>
              <a:rPr lang="hu-HU" smtClean="0"/>
              <a:t>Második szint</a:t>
            </a:r>
          </a:p>
          <a:p>
            <a:pPr lvl="2" eaLnBrk="1" latinLnBrk="0" hangingPunct="1"/>
            <a:r>
              <a:rPr lang="hu-HU" smtClean="0"/>
              <a:t>Harmadik szint</a:t>
            </a:r>
          </a:p>
          <a:p>
            <a:pPr lvl="3" eaLnBrk="1" latinLnBrk="0" hangingPunct="1"/>
            <a:r>
              <a:rPr lang="hu-HU" smtClean="0"/>
              <a:t>Negyedik szint</a:t>
            </a:r>
          </a:p>
          <a:p>
            <a:pPr lvl="4" eaLnBrk="1" latinLnBrk="0" hangingPunct="1"/>
            <a:r>
              <a:rPr lang="hu-HU" smtClean="0"/>
              <a:t>Ötödik szint</a:t>
            </a:r>
            <a:endParaRPr kumimoji="0" lang="en-US"/>
          </a:p>
        </p:txBody>
      </p:sp>
      <p:sp>
        <p:nvSpPr>
          <p:cNvPr id="7" name="Date Placeholder 6"/>
          <p:cNvSpPr>
            <a:spLocks noGrp="1"/>
          </p:cNvSpPr>
          <p:nvPr>
            <p:ph type="dt" sz="half" idx="10"/>
          </p:nvPr>
        </p:nvSpPr>
        <p:spPr/>
        <p:txBody>
          <a:bodyPr/>
          <a:lstStyle/>
          <a:p>
            <a:fld id="{5D4073CF-9D46-45C6-8333-DDC0AF979A74}" type="datetimeFigureOut">
              <a:rPr lang="hu-HU" smtClean="0"/>
              <a:t>2017.10.02.</a:t>
            </a:fld>
            <a:endParaRPr lang="hu-HU"/>
          </a:p>
        </p:txBody>
      </p:sp>
      <p:sp>
        <p:nvSpPr>
          <p:cNvPr id="8" name="Footer Placeholder 7"/>
          <p:cNvSpPr>
            <a:spLocks noGrp="1"/>
          </p:cNvSpPr>
          <p:nvPr>
            <p:ph type="ftr" sz="quarter" idx="11"/>
          </p:nvPr>
        </p:nvSpPr>
        <p:spPr/>
        <p:txBody>
          <a:bodyPr/>
          <a:lstStyle/>
          <a:p>
            <a:endParaRPr lang="hu-HU"/>
          </a:p>
        </p:txBody>
      </p:sp>
      <p:sp>
        <p:nvSpPr>
          <p:cNvPr id="9" name="Slide Number Placeholder 8"/>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hu-HU" smtClean="0"/>
              <a:t>Mintacím szerkesztése</a:t>
            </a:r>
            <a:endParaRPr kumimoji="0" lang="en-US"/>
          </a:p>
        </p:txBody>
      </p:sp>
      <p:sp>
        <p:nvSpPr>
          <p:cNvPr id="3" name="Date Placeholder 2"/>
          <p:cNvSpPr>
            <a:spLocks noGrp="1"/>
          </p:cNvSpPr>
          <p:nvPr>
            <p:ph type="dt" sz="half" idx="10"/>
          </p:nvPr>
        </p:nvSpPr>
        <p:spPr/>
        <p:txBody>
          <a:bodyPr/>
          <a:lstStyle/>
          <a:p>
            <a:fld id="{5D4073CF-9D46-45C6-8333-DDC0AF979A74}" type="datetimeFigureOut">
              <a:rPr lang="hu-HU" smtClean="0"/>
              <a:t>2017.10.02.</a:t>
            </a:fld>
            <a:endParaRPr lang="hu-HU"/>
          </a:p>
        </p:txBody>
      </p:sp>
      <p:sp>
        <p:nvSpPr>
          <p:cNvPr id="4" name="Footer Placeholder 3"/>
          <p:cNvSpPr>
            <a:spLocks noGrp="1"/>
          </p:cNvSpPr>
          <p:nvPr>
            <p:ph type="ftr" sz="quarter" idx="11"/>
          </p:nvPr>
        </p:nvSpPr>
        <p:spPr/>
        <p:txBody>
          <a:bodyPr/>
          <a:lstStyle/>
          <a:p>
            <a:endParaRPr lang="hu-HU"/>
          </a:p>
        </p:txBody>
      </p:sp>
      <p:sp>
        <p:nvSpPr>
          <p:cNvPr id="5" name="Slide Number Placeholder 4"/>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4073CF-9D46-45C6-8333-DDC0AF979A74}" type="datetimeFigureOut">
              <a:rPr lang="hu-HU" smtClean="0"/>
              <a:t>2017.10.02.</a:t>
            </a:fld>
            <a:endParaRPr lang="hu-HU"/>
          </a:p>
        </p:txBody>
      </p:sp>
      <p:sp>
        <p:nvSpPr>
          <p:cNvPr id="3" name="Footer Placeholder 2"/>
          <p:cNvSpPr>
            <a:spLocks noGrp="1"/>
          </p:cNvSpPr>
          <p:nvPr>
            <p:ph type="ftr" sz="quarter" idx="11"/>
          </p:nvPr>
        </p:nvSpPr>
        <p:spPr/>
        <p:txBody>
          <a:bodyPr/>
          <a:lstStyle/>
          <a:p>
            <a:endParaRPr lang="hu-HU"/>
          </a:p>
        </p:txBody>
      </p:sp>
      <p:sp>
        <p:nvSpPr>
          <p:cNvPr id="4" name="Slide Number Placeholder 3"/>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hu-HU" smtClean="0"/>
              <a:t>Mintacím szerkesztése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hu-HU" smtClean="0"/>
              <a:t>Mintaszöveg szerkesztése</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hu-HU" smtClean="0"/>
              <a:t>Mintaszöveg szerkesztése</a:t>
            </a:r>
          </a:p>
          <a:p>
            <a:pPr lvl="1" eaLnBrk="1" latinLnBrk="0" hangingPunct="1"/>
            <a:r>
              <a:rPr lang="hu-HU" smtClean="0"/>
              <a:t>Második szint</a:t>
            </a:r>
          </a:p>
          <a:p>
            <a:pPr lvl="2" eaLnBrk="1" latinLnBrk="0" hangingPunct="1"/>
            <a:r>
              <a:rPr lang="hu-HU" smtClean="0"/>
              <a:t>Harmadik szint</a:t>
            </a:r>
          </a:p>
          <a:p>
            <a:pPr lvl="3" eaLnBrk="1" latinLnBrk="0" hangingPunct="1"/>
            <a:r>
              <a:rPr lang="hu-HU" smtClean="0"/>
              <a:t>Negyedik szint</a:t>
            </a:r>
          </a:p>
          <a:p>
            <a:pPr lvl="4" eaLnBrk="1" latinLnBrk="0" hangingPunct="1"/>
            <a:r>
              <a:rPr lang="hu-HU" smtClean="0"/>
              <a:t>Ötödik szint</a:t>
            </a:r>
            <a:endParaRPr kumimoji="0" lang="en-US"/>
          </a:p>
        </p:txBody>
      </p:sp>
      <p:sp>
        <p:nvSpPr>
          <p:cNvPr id="5" name="Date Placeholder 4"/>
          <p:cNvSpPr>
            <a:spLocks noGrp="1"/>
          </p:cNvSpPr>
          <p:nvPr>
            <p:ph type="dt" sz="half" idx="10"/>
          </p:nvPr>
        </p:nvSpPr>
        <p:spPr/>
        <p:txBody>
          <a:bodyPr/>
          <a:lstStyle/>
          <a:p>
            <a:fld id="{5D4073CF-9D46-45C6-8333-DDC0AF979A74}" type="datetimeFigureOut">
              <a:rPr lang="hu-HU" smtClean="0"/>
              <a:t>2017.10.02.</a:t>
            </a:fld>
            <a:endParaRPr lang="hu-HU"/>
          </a:p>
        </p:txBody>
      </p:sp>
      <p:sp>
        <p:nvSpPr>
          <p:cNvPr id="6" name="Footer Placeholder 5"/>
          <p:cNvSpPr>
            <a:spLocks noGrp="1"/>
          </p:cNvSpPr>
          <p:nvPr>
            <p:ph type="ftr" sz="quarter" idx="11"/>
          </p:nvPr>
        </p:nvSpPr>
        <p:spPr/>
        <p:txBody>
          <a:bodyPr/>
          <a:lstStyle/>
          <a:p>
            <a:endParaRPr lang="hu-HU"/>
          </a:p>
        </p:txBody>
      </p:sp>
      <p:sp>
        <p:nvSpPr>
          <p:cNvPr id="7" name="Slide Number Placeholder 6"/>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Kép képaláírással">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hu-HU" smtClean="0"/>
              <a:t>Mintacím szerkesztése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hu-HU" smtClean="0"/>
              <a:t>Mintaszöveg szerkesztése</a:t>
            </a:r>
          </a:p>
        </p:txBody>
      </p:sp>
      <p:sp>
        <p:nvSpPr>
          <p:cNvPr id="5" name="Date Placeholder 4"/>
          <p:cNvSpPr>
            <a:spLocks noGrp="1"/>
          </p:cNvSpPr>
          <p:nvPr>
            <p:ph type="dt" sz="half" idx="10"/>
          </p:nvPr>
        </p:nvSpPr>
        <p:spPr/>
        <p:txBody>
          <a:bodyPr/>
          <a:lstStyle/>
          <a:p>
            <a:fld id="{5D4073CF-9D46-45C6-8333-DDC0AF979A74}" type="datetimeFigureOut">
              <a:rPr lang="hu-HU" smtClean="0"/>
              <a:t>2017.10.02.</a:t>
            </a:fld>
            <a:endParaRPr lang="hu-HU"/>
          </a:p>
        </p:txBody>
      </p:sp>
      <p:sp>
        <p:nvSpPr>
          <p:cNvPr id="6" name="Footer Placeholder 5"/>
          <p:cNvSpPr>
            <a:spLocks noGrp="1"/>
          </p:cNvSpPr>
          <p:nvPr>
            <p:ph type="ftr" sz="quarter" idx="11"/>
          </p:nvPr>
        </p:nvSpPr>
        <p:spPr/>
        <p:txBody>
          <a:bodyPr/>
          <a:lstStyle/>
          <a:p>
            <a:endParaRPr lang="hu-HU"/>
          </a:p>
        </p:txBody>
      </p:sp>
      <p:sp>
        <p:nvSpPr>
          <p:cNvPr id="7" name="Slide Number Placeholder 6"/>
          <p:cNvSpPr>
            <a:spLocks noGrp="1"/>
          </p:cNvSpPr>
          <p:nvPr>
            <p:ph type="sldNum" sz="quarter" idx="12"/>
          </p:nvPr>
        </p:nvSpPr>
        <p:spPr>
          <a:xfrm>
            <a:off x="8077200" y="6356350"/>
            <a:ext cx="609600" cy="365125"/>
          </a:xfrm>
        </p:spPr>
        <p:txBody>
          <a:bodyPr/>
          <a:lstStyle/>
          <a:p>
            <a:fld id="{75A19302-858C-4760-BB09-C9810D57AE9B}" type="slidenum">
              <a:rPr lang="hu-HU" smtClean="0"/>
              <a:t>‹#›</a:t>
            </a:fld>
            <a:endParaRPr lang="hu-H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hu-HU" smtClean="0"/>
              <a:t>Kép beszúrásához kattintson az ikonra</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u-HU" smtClean="0"/>
              <a:t>Mintacím szerkesztése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hu-HU" smtClean="0"/>
              <a:t>Mintaszöveg szerkesztése</a:t>
            </a:r>
          </a:p>
          <a:p>
            <a:pPr lvl="1" eaLnBrk="1" latinLnBrk="0" hangingPunct="1"/>
            <a:r>
              <a:rPr lang="hu-HU" smtClean="0"/>
              <a:t>Második szint</a:t>
            </a:r>
          </a:p>
          <a:p>
            <a:pPr lvl="2" eaLnBrk="1" latinLnBrk="0" hangingPunct="1"/>
            <a:r>
              <a:rPr lang="hu-HU" smtClean="0"/>
              <a:t>Harmadik szint</a:t>
            </a:r>
          </a:p>
          <a:p>
            <a:pPr lvl="3" eaLnBrk="1" latinLnBrk="0" hangingPunct="1"/>
            <a:r>
              <a:rPr lang="hu-HU" smtClean="0"/>
              <a:t>Negyedik szint</a:t>
            </a:r>
          </a:p>
          <a:p>
            <a:pPr lvl="4" eaLnBrk="1" latinLnBrk="0" hangingPunct="1"/>
            <a:r>
              <a:rPr lang="hu-HU" smtClean="0"/>
              <a:t>Ötödik szint</a:t>
            </a:r>
            <a:endParaRPr kumimoji="0" lang="en-US"/>
          </a:p>
        </p:txBody>
      </p:sp>
      <p:sp>
        <p:nvSpPr>
          <p:cNvPr id="4" name="Date Placeholder 3"/>
          <p:cNvSpPr>
            <a:spLocks noGrp="1"/>
          </p:cNvSpPr>
          <p:nvPr>
            <p:ph type="dt" sz="half" idx="10"/>
          </p:nvPr>
        </p:nvSpPr>
        <p:spPr/>
        <p:txBody>
          <a:bodyPr/>
          <a:lstStyle/>
          <a:p>
            <a:fld id="{5D4073CF-9D46-45C6-8333-DDC0AF979A74}" type="datetimeFigureOut">
              <a:rPr lang="hu-HU" smtClean="0"/>
              <a:t>2017.10.02.</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hu-HU" smtClean="0"/>
              <a:t>Mintacím szerkesztése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hu-HU" smtClean="0"/>
              <a:t>Mintaszöveg szerkesztése</a:t>
            </a:r>
          </a:p>
          <a:p>
            <a:pPr lvl="1" eaLnBrk="1" latinLnBrk="0" hangingPunct="1"/>
            <a:r>
              <a:rPr lang="hu-HU" smtClean="0"/>
              <a:t>Második szint</a:t>
            </a:r>
          </a:p>
          <a:p>
            <a:pPr lvl="2" eaLnBrk="1" latinLnBrk="0" hangingPunct="1"/>
            <a:r>
              <a:rPr lang="hu-HU" smtClean="0"/>
              <a:t>Harmadik szint</a:t>
            </a:r>
          </a:p>
          <a:p>
            <a:pPr lvl="3" eaLnBrk="1" latinLnBrk="0" hangingPunct="1"/>
            <a:r>
              <a:rPr lang="hu-HU" smtClean="0"/>
              <a:t>Negyedik szint</a:t>
            </a:r>
          </a:p>
          <a:p>
            <a:pPr lvl="4" eaLnBrk="1" latinLnBrk="0" hangingPunct="1"/>
            <a:r>
              <a:rPr lang="hu-HU" smtClean="0"/>
              <a:t>Ötödik szint</a:t>
            </a:r>
            <a:endParaRPr kumimoji="0" lang="en-US"/>
          </a:p>
        </p:txBody>
      </p:sp>
      <p:sp>
        <p:nvSpPr>
          <p:cNvPr id="4" name="Date Placeholder 3"/>
          <p:cNvSpPr>
            <a:spLocks noGrp="1"/>
          </p:cNvSpPr>
          <p:nvPr>
            <p:ph type="dt" sz="half" idx="10"/>
          </p:nvPr>
        </p:nvSpPr>
        <p:spPr/>
        <p:txBody>
          <a:bodyPr/>
          <a:lstStyle/>
          <a:p>
            <a:fld id="{5D4073CF-9D46-45C6-8333-DDC0AF979A74}" type="datetimeFigureOut">
              <a:rPr lang="hu-HU" smtClean="0"/>
              <a:t>2017.10.02.</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5A19302-858C-4760-BB09-C9810D57AE9B}" type="slidenum">
              <a:rPr lang="hu-HU" smtClean="0"/>
              <a:t>‹#›</a:t>
            </a:fld>
            <a:endParaRPr lang="hu-H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hu-HU" smtClean="0"/>
              <a:t>Mintacím szerkesztése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hu-HU" smtClean="0"/>
              <a:t>Mintaszöveg szerkesztése</a:t>
            </a:r>
          </a:p>
          <a:p>
            <a:pPr lvl="1" eaLnBrk="1" latinLnBrk="0" hangingPunct="1"/>
            <a:r>
              <a:rPr kumimoji="0" lang="hu-HU" smtClean="0"/>
              <a:t>Második szint</a:t>
            </a:r>
          </a:p>
          <a:p>
            <a:pPr lvl="2" eaLnBrk="1" latinLnBrk="0" hangingPunct="1"/>
            <a:r>
              <a:rPr kumimoji="0" lang="hu-HU" smtClean="0"/>
              <a:t>Harmadik szint</a:t>
            </a:r>
          </a:p>
          <a:p>
            <a:pPr lvl="3" eaLnBrk="1" latinLnBrk="0" hangingPunct="1"/>
            <a:r>
              <a:rPr kumimoji="0" lang="hu-HU" smtClean="0"/>
              <a:t>Negyedik szint</a:t>
            </a:r>
          </a:p>
          <a:p>
            <a:pPr lvl="4" eaLnBrk="1" latinLnBrk="0" hangingPunct="1"/>
            <a:r>
              <a:rPr kumimoji="0" lang="hu-HU" smtClean="0"/>
              <a:t>Ötödik szint</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D4073CF-9D46-45C6-8333-DDC0AF979A74}" type="datetimeFigureOut">
              <a:rPr lang="hu-HU" smtClean="0"/>
              <a:t>2017.10.02.</a:t>
            </a:fld>
            <a:endParaRPr lang="hu-H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hu-H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5A19302-858C-4760-BB09-C9810D57AE9B}" type="slidenum">
              <a:rPr lang="hu-HU" smtClean="0"/>
              <a:t>‹#›</a:t>
            </a:fld>
            <a:endParaRPr lang="hu-H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ell&#233;kletek/My%20movie.mp4"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ell&#233;kletek/halraj.mp4"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ell&#233;kletek/C&#225;pa%20&#233;s%20halraj.mp4"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mell&#233;kletek/kollektiv_3D.exe" TargetMode="External"/><Relationship Id="rId2" Type="http://schemas.openxmlformats.org/officeDocument/2006/relationships/hyperlink" Target="mell&#233;kletek/kollektiv_2D.exe"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ctrTitle"/>
          </p:nvPr>
        </p:nvSpPr>
        <p:spPr/>
        <p:txBody>
          <a:bodyPr>
            <a:normAutofit fontScale="90000"/>
          </a:bodyPr>
          <a:lstStyle/>
          <a:p>
            <a:r>
              <a:rPr lang="hu-HU" dirty="0" smtClean="0"/>
              <a:t>Kollektív mozgások a természetben és számítógépes modellezésük</a:t>
            </a:r>
            <a:endParaRPr lang="hu-HU" dirty="0"/>
          </a:p>
        </p:txBody>
      </p:sp>
      <p:sp>
        <p:nvSpPr>
          <p:cNvPr id="3" name="Alcím 2"/>
          <p:cNvSpPr>
            <a:spLocks noGrp="1"/>
          </p:cNvSpPr>
          <p:nvPr>
            <p:ph type="subTitle" idx="1"/>
          </p:nvPr>
        </p:nvSpPr>
        <p:spPr/>
        <p:txBody>
          <a:bodyPr/>
          <a:lstStyle/>
          <a:p>
            <a:r>
              <a:rPr lang="hu-HU" dirty="0"/>
              <a:t>d</a:t>
            </a:r>
            <a:r>
              <a:rPr lang="hu-HU" dirty="0" smtClean="0"/>
              <a:t>r. Szkladányi András</a:t>
            </a:r>
          </a:p>
          <a:p>
            <a:r>
              <a:rPr lang="hu-HU" dirty="0" smtClean="0"/>
              <a:t>2017. 10. </a:t>
            </a:r>
            <a:r>
              <a:rPr lang="hu-HU" dirty="0" smtClean="0"/>
              <a:t>20.</a:t>
            </a:r>
            <a:endParaRPr lang="hu-HU" dirty="0"/>
          </a:p>
        </p:txBody>
      </p:sp>
    </p:spTree>
    <p:extLst>
      <p:ext uri="{BB962C8B-B14F-4D97-AF65-F5344CB8AC3E}">
        <p14:creationId xmlns:p14="http://schemas.microsoft.com/office/powerpoint/2010/main" val="25418746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899592" y="260648"/>
            <a:ext cx="6840760" cy="1143000"/>
          </a:xfrm>
        </p:spPr>
        <p:txBody>
          <a:bodyPr>
            <a:normAutofit/>
          </a:bodyPr>
          <a:lstStyle/>
          <a:p>
            <a:r>
              <a:rPr lang="hu-HU" sz="4400" dirty="0" smtClean="0">
                <a:solidFill>
                  <a:srgbClr val="FFFF00"/>
                </a:solidFill>
              </a:rPr>
              <a:t>Példák kollektív jelenségekre</a:t>
            </a:r>
            <a:endParaRPr lang="hu-HU" sz="4400" dirty="0">
              <a:solidFill>
                <a:srgbClr val="FFFF00"/>
              </a:solidFill>
            </a:endParaRPr>
          </a:p>
        </p:txBody>
      </p:sp>
      <p:sp>
        <p:nvSpPr>
          <p:cNvPr id="3" name="Tartalom helye 2"/>
          <p:cNvSpPr>
            <a:spLocks noGrp="1"/>
          </p:cNvSpPr>
          <p:nvPr>
            <p:ph idx="1"/>
          </p:nvPr>
        </p:nvSpPr>
        <p:spPr>
          <a:xfrm>
            <a:off x="683568" y="1628800"/>
            <a:ext cx="8229600" cy="3816424"/>
          </a:xfrm>
        </p:spPr>
        <p:txBody>
          <a:bodyPr>
            <a:normAutofit fontScale="85000" lnSpcReduction="20000"/>
          </a:bodyPr>
          <a:lstStyle/>
          <a:p>
            <a:r>
              <a:rPr lang="hu-HU" dirty="0"/>
              <a:t>m</a:t>
            </a:r>
            <a:r>
              <a:rPr lang="hu-HU" dirty="0" smtClean="0"/>
              <a:t>akromolekulák (pl. aktin </a:t>
            </a:r>
            <a:r>
              <a:rPr lang="hu-HU" dirty="0" err="1" smtClean="0"/>
              <a:t>filamentumok</a:t>
            </a:r>
            <a:r>
              <a:rPr lang="hu-HU" dirty="0" smtClean="0"/>
              <a:t>), sejtek, baktériumok</a:t>
            </a:r>
          </a:p>
          <a:p>
            <a:r>
              <a:rPr lang="hu-HU" dirty="0"/>
              <a:t>í</a:t>
            </a:r>
            <a:r>
              <a:rPr lang="hu-HU" dirty="0" smtClean="0"/>
              <a:t>zeltlábúak (pl. sáskák, bizonyos egyedsűrűség felett)</a:t>
            </a:r>
          </a:p>
          <a:p>
            <a:r>
              <a:rPr lang="hu-HU" dirty="0"/>
              <a:t>t</a:t>
            </a:r>
            <a:r>
              <a:rPr lang="hu-HU" dirty="0" smtClean="0"/>
              <a:t>ücskök szinkronizált ciripelése</a:t>
            </a:r>
          </a:p>
          <a:p>
            <a:r>
              <a:rPr lang="hu-HU" dirty="0" smtClean="0"/>
              <a:t>rajokban </a:t>
            </a:r>
            <a:r>
              <a:rPr lang="hu-HU" dirty="0"/>
              <a:t>úszó </a:t>
            </a:r>
            <a:r>
              <a:rPr lang="hu-HU" dirty="0" smtClean="0"/>
              <a:t>halak</a:t>
            </a:r>
          </a:p>
          <a:p>
            <a:r>
              <a:rPr lang="hu-HU" dirty="0" smtClean="0"/>
              <a:t>csapatban repülő madarak</a:t>
            </a:r>
          </a:p>
          <a:p>
            <a:r>
              <a:rPr lang="hu-HU" dirty="0" smtClean="0"/>
              <a:t>csordában </a:t>
            </a:r>
            <a:r>
              <a:rPr lang="hu-HU" dirty="0"/>
              <a:t>vonuló </a:t>
            </a:r>
            <a:r>
              <a:rPr lang="hu-HU" dirty="0" smtClean="0"/>
              <a:t>négylábúak</a:t>
            </a:r>
          </a:p>
          <a:p>
            <a:r>
              <a:rPr lang="hu-HU" dirty="0"/>
              <a:t>t</a:t>
            </a:r>
            <a:r>
              <a:rPr lang="hu-HU" dirty="0" smtClean="0"/>
              <a:t>ömegben mozgó emberek (pl. stadionból távozó szurkolók)</a:t>
            </a:r>
          </a:p>
          <a:p>
            <a:r>
              <a:rPr lang="hu-HU" dirty="0"/>
              <a:t>z</a:t>
            </a:r>
            <a:r>
              <a:rPr lang="hu-HU" dirty="0" smtClean="0"/>
              <a:t>súfolt úton haladó járművek (konvojok kialakulása)</a:t>
            </a:r>
          </a:p>
          <a:p>
            <a:r>
              <a:rPr lang="hu-HU" dirty="0"/>
              <a:t>s</a:t>
            </a:r>
            <a:r>
              <a:rPr lang="hu-HU" dirty="0" smtClean="0"/>
              <a:t>zínházi vastaps</a:t>
            </a:r>
          </a:p>
          <a:p>
            <a:r>
              <a:rPr lang="hu-HU" dirty="0" smtClean="0"/>
              <a:t>ingaórák szinkronizációja (Huygens)</a:t>
            </a:r>
          </a:p>
          <a:p>
            <a:r>
              <a:rPr lang="hu-HU" dirty="0"/>
              <a:t>c</a:t>
            </a:r>
            <a:r>
              <a:rPr lang="hu-HU" dirty="0" smtClean="0"/>
              <a:t>soportosan mozgó </a:t>
            </a:r>
            <a:r>
              <a:rPr lang="hu-HU" dirty="0" err="1" smtClean="0"/>
              <a:t>drónok</a:t>
            </a:r>
            <a:endParaRPr lang="hu-HU" dirty="0" smtClean="0"/>
          </a:p>
        </p:txBody>
      </p:sp>
      <p:sp>
        <p:nvSpPr>
          <p:cNvPr id="4" name="Jobbra nyíl 3"/>
          <p:cNvSpPr/>
          <p:nvPr/>
        </p:nvSpPr>
        <p:spPr>
          <a:xfrm>
            <a:off x="555600" y="5819880"/>
            <a:ext cx="864096" cy="21602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solidFill>
                <a:srgbClr val="FFFF00"/>
              </a:solidFill>
            </a:endParaRPr>
          </a:p>
        </p:txBody>
      </p:sp>
      <p:sp>
        <p:nvSpPr>
          <p:cNvPr id="5" name="Szövegdoboz 4"/>
          <p:cNvSpPr txBox="1"/>
          <p:nvPr/>
        </p:nvSpPr>
        <p:spPr>
          <a:xfrm>
            <a:off x="1619671" y="5529603"/>
            <a:ext cx="6864059" cy="1200329"/>
          </a:xfrm>
          <a:prstGeom prst="rect">
            <a:avLst/>
          </a:prstGeom>
          <a:noFill/>
        </p:spPr>
        <p:txBody>
          <a:bodyPr wrap="none" rtlCol="0">
            <a:spAutoFit/>
          </a:bodyPr>
          <a:lstStyle/>
          <a:p>
            <a:r>
              <a:rPr lang="hu-HU" sz="2400" dirty="0" smtClean="0">
                <a:solidFill>
                  <a:srgbClr val="FFFF00"/>
                </a:solidFill>
              </a:rPr>
              <a:t>Az „egyedek” közös viselkedést (mozgást, ritmust, </a:t>
            </a:r>
          </a:p>
          <a:p>
            <a:r>
              <a:rPr lang="hu-HU" sz="2400" dirty="0" smtClean="0">
                <a:solidFill>
                  <a:srgbClr val="FFFF00"/>
                </a:solidFill>
              </a:rPr>
              <a:t>mintázatot) alakítanak ki!</a:t>
            </a:r>
            <a:endParaRPr lang="hu-HU" sz="2400" dirty="0">
              <a:solidFill>
                <a:srgbClr val="FFFF00"/>
              </a:solidFill>
            </a:endParaRPr>
          </a:p>
          <a:p>
            <a:endParaRPr lang="hu-HU" sz="2400" dirty="0">
              <a:solidFill>
                <a:srgbClr val="FFFF00"/>
              </a:solidFill>
            </a:endParaRPr>
          </a:p>
        </p:txBody>
      </p:sp>
    </p:spTree>
    <p:extLst>
      <p:ext uri="{BB962C8B-B14F-4D97-AF65-F5344CB8AC3E}">
        <p14:creationId xmlns:p14="http://schemas.microsoft.com/office/powerpoint/2010/main" val="714293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67544" y="332656"/>
            <a:ext cx="8229600" cy="1143000"/>
          </a:xfrm>
        </p:spPr>
        <p:txBody>
          <a:bodyPr/>
          <a:lstStyle/>
          <a:p>
            <a:r>
              <a:rPr lang="hu-HU" dirty="0" smtClean="0">
                <a:solidFill>
                  <a:srgbClr val="FFFF00"/>
                </a:solidFill>
              </a:rPr>
              <a:t>Seregélycsapat mozgása</a:t>
            </a:r>
            <a:endParaRPr lang="hu-HU" dirty="0">
              <a:solidFill>
                <a:srgbClr val="FFFF00"/>
              </a:solidFill>
            </a:endParaRPr>
          </a:p>
        </p:txBody>
      </p:sp>
      <p:pic>
        <p:nvPicPr>
          <p:cNvPr id="4" name="Tartalom helye 3">
            <a:hlinkClick r:id="rId2" action="ppaction://hlinkfile"/>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817772" y="1556792"/>
            <a:ext cx="7132320" cy="4754880"/>
          </a:xfrm>
        </p:spPr>
      </p:pic>
      <p:sp>
        <p:nvSpPr>
          <p:cNvPr id="3" name="Téglalap 2"/>
          <p:cNvSpPr/>
          <p:nvPr/>
        </p:nvSpPr>
        <p:spPr>
          <a:xfrm>
            <a:off x="355915" y="6312838"/>
            <a:ext cx="8568952" cy="276999"/>
          </a:xfrm>
          <a:prstGeom prst="rect">
            <a:avLst/>
          </a:prstGeom>
        </p:spPr>
        <p:txBody>
          <a:bodyPr wrap="square">
            <a:spAutoFit/>
          </a:bodyPr>
          <a:lstStyle/>
          <a:p>
            <a:r>
              <a:rPr lang="hu-HU" sz="1200" dirty="0">
                <a:solidFill>
                  <a:schemeClr val="bg1"/>
                </a:solidFill>
              </a:rPr>
              <a:t>http://galeria.index.hu/tudomany/2015/02/03/fantasztikusan_jol_nez_ki_ahogy_ezek_a_madarak_tancolnak_a_levegoben/4</a:t>
            </a:r>
          </a:p>
        </p:txBody>
      </p:sp>
      <p:sp>
        <p:nvSpPr>
          <p:cNvPr id="5" name="Téglalap 4"/>
          <p:cNvSpPr/>
          <p:nvPr/>
        </p:nvSpPr>
        <p:spPr>
          <a:xfrm>
            <a:off x="359265" y="6541068"/>
            <a:ext cx="4824536" cy="276999"/>
          </a:xfrm>
          <a:prstGeom prst="rect">
            <a:avLst/>
          </a:prstGeom>
        </p:spPr>
        <p:txBody>
          <a:bodyPr wrap="square">
            <a:spAutoFit/>
          </a:bodyPr>
          <a:lstStyle/>
          <a:p>
            <a:r>
              <a:rPr lang="en-US" sz="1200" dirty="0">
                <a:solidFill>
                  <a:schemeClr val="bg1"/>
                </a:solidFill>
              </a:rPr>
              <a:t>amazing starlings </a:t>
            </a:r>
            <a:r>
              <a:rPr lang="en-US" sz="1200" dirty="0" err="1">
                <a:solidFill>
                  <a:schemeClr val="bg1"/>
                </a:solidFill>
              </a:rPr>
              <a:t>murmuration</a:t>
            </a:r>
            <a:r>
              <a:rPr lang="en-US" sz="1200" dirty="0">
                <a:solidFill>
                  <a:schemeClr val="bg1"/>
                </a:solidFill>
              </a:rPr>
              <a:t> (full HD) -www.keepturningleft.co.uk</a:t>
            </a:r>
            <a:endParaRPr lang="hu-HU" sz="1200" dirty="0">
              <a:solidFill>
                <a:schemeClr val="bg1"/>
              </a:solidFill>
            </a:endParaRPr>
          </a:p>
        </p:txBody>
      </p:sp>
    </p:spTree>
    <p:extLst>
      <p:ext uri="{BB962C8B-B14F-4D97-AF65-F5344CB8AC3E}">
        <p14:creationId xmlns:p14="http://schemas.microsoft.com/office/powerpoint/2010/main" val="30440412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solidFill>
                  <a:srgbClr val="FFFF00"/>
                </a:solidFill>
              </a:rPr>
              <a:t>Halraj mozgása</a:t>
            </a:r>
            <a:endParaRPr lang="hu-HU" dirty="0">
              <a:solidFill>
                <a:srgbClr val="FFFF00"/>
              </a:solidFill>
            </a:endParaRPr>
          </a:p>
        </p:txBody>
      </p:sp>
      <p:pic>
        <p:nvPicPr>
          <p:cNvPr id="4" name="Tartalom helye 3">
            <a:hlinkClick r:id="rId2" action="ppaction://hlinkfile"/>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97084" y="1935163"/>
            <a:ext cx="7549831" cy="4389437"/>
          </a:xfrm>
        </p:spPr>
      </p:pic>
      <p:sp>
        <p:nvSpPr>
          <p:cNvPr id="3" name="Téglalap 2"/>
          <p:cNvSpPr/>
          <p:nvPr/>
        </p:nvSpPr>
        <p:spPr>
          <a:xfrm>
            <a:off x="5148064" y="6454597"/>
            <a:ext cx="3672408" cy="276999"/>
          </a:xfrm>
          <a:prstGeom prst="rect">
            <a:avLst/>
          </a:prstGeom>
        </p:spPr>
        <p:txBody>
          <a:bodyPr wrap="square">
            <a:spAutoFit/>
          </a:bodyPr>
          <a:lstStyle/>
          <a:p>
            <a:r>
              <a:rPr lang="hu-HU" sz="1200" dirty="0">
                <a:solidFill>
                  <a:schemeClr val="bg1"/>
                </a:solidFill>
              </a:rPr>
              <a:t>https://www.youtube.com/watch?v=D6HdoIsLMFg</a:t>
            </a:r>
          </a:p>
        </p:txBody>
      </p:sp>
    </p:spTree>
    <p:extLst>
      <p:ext uri="{BB962C8B-B14F-4D97-AF65-F5344CB8AC3E}">
        <p14:creationId xmlns:p14="http://schemas.microsoft.com/office/powerpoint/2010/main" val="37734041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67544" y="620688"/>
            <a:ext cx="8229600" cy="1143000"/>
          </a:xfrm>
        </p:spPr>
        <p:txBody>
          <a:bodyPr/>
          <a:lstStyle/>
          <a:p>
            <a:r>
              <a:rPr lang="hu-HU" dirty="0" smtClean="0">
                <a:solidFill>
                  <a:srgbClr val="FFFF00"/>
                </a:solidFill>
              </a:rPr>
              <a:t>Cápa és halraj</a:t>
            </a:r>
            <a:endParaRPr lang="hu-HU" dirty="0">
              <a:solidFill>
                <a:srgbClr val="FFFF00"/>
              </a:solidFill>
            </a:endParaRPr>
          </a:p>
        </p:txBody>
      </p:sp>
      <p:pic>
        <p:nvPicPr>
          <p:cNvPr id="4" name="Tartalom helye 3">
            <a:hlinkClick r:id="rId2" action="ppaction://hlinkfile"/>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02567" y="2118027"/>
            <a:ext cx="8138866" cy="4023709"/>
          </a:xfrm>
        </p:spPr>
      </p:pic>
      <p:sp>
        <p:nvSpPr>
          <p:cNvPr id="3" name="Téglalap 2"/>
          <p:cNvSpPr/>
          <p:nvPr/>
        </p:nvSpPr>
        <p:spPr>
          <a:xfrm>
            <a:off x="5292080" y="6349044"/>
            <a:ext cx="3600400" cy="276999"/>
          </a:xfrm>
          <a:prstGeom prst="rect">
            <a:avLst/>
          </a:prstGeom>
        </p:spPr>
        <p:txBody>
          <a:bodyPr wrap="square">
            <a:spAutoFit/>
          </a:bodyPr>
          <a:lstStyle/>
          <a:p>
            <a:r>
              <a:rPr lang="hu-HU" sz="1200" dirty="0">
                <a:solidFill>
                  <a:schemeClr val="bg1"/>
                </a:solidFill>
              </a:rPr>
              <a:t>https://www.youtube.com/watch?v=HjaUu_Rq9tk</a:t>
            </a:r>
          </a:p>
        </p:txBody>
      </p:sp>
    </p:spTree>
    <p:extLst>
      <p:ext uri="{BB962C8B-B14F-4D97-AF65-F5344CB8AC3E}">
        <p14:creationId xmlns:p14="http://schemas.microsoft.com/office/powerpoint/2010/main" val="14355252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67544" y="476672"/>
            <a:ext cx="8229600" cy="1143000"/>
          </a:xfrm>
        </p:spPr>
        <p:txBody>
          <a:bodyPr/>
          <a:lstStyle/>
          <a:p>
            <a:r>
              <a:rPr lang="hu-HU" dirty="0" err="1" smtClean="0">
                <a:solidFill>
                  <a:srgbClr val="FFFF00"/>
                </a:solidFill>
              </a:rPr>
              <a:t>Gnúcsorda</a:t>
            </a:r>
            <a:r>
              <a:rPr lang="hu-HU" dirty="0" smtClean="0">
                <a:solidFill>
                  <a:srgbClr val="FFFF00"/>
                </a:solidFill>
              </a:rPr>
              <a:t> vándorlása</a:t>
            </a:r>
            <a:endParaRPr lang="hu-HU" dirty="0">
              <a:solidFill>
                <a:srgbClr val="FFFF00"/>
              </a:solidFill>
            </a:endParaRPr>
          </a:p>
        </p:txBody>
      </p:sp>
      <p:pic>
        <p:nvPicPr>
          <p:cNvPr id="5" name="Tartalom helye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4770" y="1935163"/>
            <a:ext cx="6594459" cy="4389437"/>
          </a:xfrm>
        </p:spPr>
      </p:pic>
      <p:sp>
        <p:nvSpPr>
          <p:cNvPr id="6" name="Téglalap 5"/>
          <p:cNvSpPr/>
          <p:nvPr/>
        </p:nvSpPr>
        <p:spPr>
          <a:xfrm>
            <a:off x="3923928" y="6488667"/>
            <a:ext cx="4896544" cy="276999"/>
          </a:xfrm>
          <a:prstGeom prst="rect">
            <a:avLst/>
          </a:prstGeom>
        </p:spPr>
        <p:txBody>
          <a:bodyPr wrap="square">
            <a:spAutoFit/>
          </a:bodyPr>
          <a:lstStyle/>
          <a:p>
            <a:r>
              <a:rPr lang="hu-HU" sz="1200" dirty="0">
                <a:solidFill>
                  <a:schemeClr val="bg1"/>
                </a:solidFill>
              </a:rPr>
              <a:t>http://szepvilagunk.weebly.com/aacutellati-dolgok/halalos-vandorlas</a:t>
            </a:r>
          </a:p>
        </p:txBody>
      </p:sp>
    </p:spTree>
    <p:extLst>
      <p:ext uri="{BB962C8B-B14F-4D97-AF65-F5344CB8AC3E}">
        <p14:creationId xmlns:p14="http://schemas.microsoft.com/office/powerpoint/2010/main" val="23820024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539552" y="1628800"/>
            <a:ext cx="8229600" cy="1359024"/>
          </a:xfrm>
        </p:spPr>
        <p:txBody>
          <a:bodyPr>
            <a:normAutofit fontScale="90000"/>
          </a:bodyPr>
          <a:lstStyle/>
          <a:p>
            <a:r>
              <a:rPr lang="hu-HU" dirty="0" smtClean="0"/>
              <a:t>Miért szerveződnek az állatok ilyen nagy csoportokba?</a:t>
            </a:r>
            <a:endParaRPr lang="hu-HU" dirty="0"/>
          </a:p>
        </p:txBody>
      </p:sp>
      <p:sp>
        <p:nvSpPr>
          <p:cNvPr id="3" name="Tartalom helye 2"/>
          <p:cNvSpPr>
            <a:spLocks noGrp="1"/>
          </p:cNvSpPr>
          <p:nvPr>
            <p:ph idx="1"/>
          </p:nvPr>
        </p:nvSpPr>
        <p:spPr>
          <a:xfrm>
            <a:off x="683568" y="3573016"/>
            <a:ext cx="8229600" cy="1421512"/>
          </a:xfrm>
        </p:spPr>
        <p:txBody>
          <a:bodyPr>
            <a:normAutofit/>
          </a:bodyPr>
          <a:lstStyle/>
          <a:p>
            <a:pPr marL="0" indent="0">
              <a:buNone/>
            </a:pPr>
            <a:r>
              <a:rPr lang="hu-HU" sz="6000" dirty="0" smtClean="0">
                <a:solidFill>
                  <a:srgbClr val="FFFF00"/>
                </a:solidFill>
              </a:rPr>
              <a:t>Mert „csapatban jobb”!</a:t>
            </a:r>
            <a:endParaRPr lang="hu-HU" sz="5400" dirty="0"/>
          </a:p>
        </p:txBody>
      </p:sp>
    </p:spTree>
    <p:extLst>
      <p:ext uri="{BB962C8B-B14F-4D97-AF65-F5344CB8AC3E}">
        <p14:creationId xmlns:p14="http://schemas.microsoft.com/office/powerpoint/2010/main" val="22816720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683568" y="548680"/>
            <a:ext cx="8229600" cy="1368152"/>
          </a:xfrm>
        </p:spPr>
        <p:txBody>
          <a:bodyPr>
            <a:noAutofit/>
          </a:bodyPr>
          <a:lstStyle/>
          <a:p>
            <a:r>
              <a:rPr lang="hu-HU" sz="4000" dirty="0">
                <a:solidFill>
                  <a:srgbClr val="FFFF00"/>
                </a:solidFill>
              </a:rPr>
              <a:t>Az etológusok szerint a csapatba rendeződés komoly előnyt jelent</a:t>
            </a:r>
            <a:r>
              <a:rPr lang="hu-HU" sz="4000" dirty="0" smtClean="0">
                <a:solidFill>
                  <a:srgbClr val="FFFF00"/>
                </a:solidFill>
              </a:rPr>
              <a:t>!</a:t>
            </a:r>
            <a:endParaRPr lang="hu-HU" sz="3600" dirty="0"/>
          </a:p>
        </p:txBody>
      </p:sp>
      <p:sp>
        <p:nvSpPr>
          <p:cNvPr id="3" name="Tartalom helye 2"/>
          <p:cNvSpPr>
            <a:spLocks noGrp="1"/>
          </p:cNvSpPr>
          <p:nvPr>
            <p:ph idx="1"/>
          </p:nvPr>
        </p:nvSpPr>
        <p:spPr>
          <a:xfrm>
            <a:off x="467544" y="2204864"/>
            <a:ext cx="8229600" cy="4389120"/>
          </a:xfrm>
        </p:spPr>
        <p:txBody>
          <a:bodyPr>
            <a:normAutofit fontScale="77500" lnSpcReduction="20000"/>
          </a:bodyPr>
          <a:lstStyle/>
          <a:p>
            <a:r>
              <a:rPr lang="hu-HU" sz="2800" dirty="0">
                <a:solidFill>
                  <a:srgbClr val="FFFF00"/>
                </a:solidFill>
              </a:rPr>
              <a:t>„</a:t>
            </a:r>
            <a:r>
              <a:rPr lang="hu-HU" sz="2800" dirty="0" err="1">
                <a:solidFill>
                  <a:srgbClr val="FFFF00"/>
                </a:solidFill>
              </a:rPr>
              <a:t>mobbing</a:t>
            </a:r>
            <a:r>
              <a:rPr lang="hu-HU" sz="2800" dirty="0">
                <a:solidFill>
                  <a:srgbClr val="FFFF00"/>
                </a:solidFill>
              </a:rPr>
              <a:t>” </a:t>
            </a:r>
            <a:r>
              <a:rPr lang="hu-HU" sz="2800" dirty="0"/>
              <a:t>- az önmagukban gyengébb egyedek csapata puszta tömegével meghátrálásra kényszeríthet egy erősebb ragadozót </a:t>
            </a:r>
            <a:r>
              <a:rPr lang="hu-HU" sz="2800" dirty="0" smtClean="0"/>
              <a:t>is</a:t>
            </a:r>
          </a:p>
          <a:p>
            <a:pPr marL="0" indent="0">
              <a:buNone/>
            </a:pPr>
            <a:endParaRPr lang="hu-HU" sz="2800" dirty="0"/>
          </a:p>
          <a:p>
            <a:pPr lvl="0"/>
            <a:r>
              <a:rPr lang="hu-HU" sz="2800" dirty="0">
                <a:solidFill>
                  <a:srgbClr val="FFFF00"/>
                </a:solidFill>
              </a:rPr>
              <a:t>több szem többet lát </a:t>
            </a:r>
            <a:r>
              <a:rPr lang="hu-HU" sz="2800" dirty="0"/>
              <a:t>- a csapat így előbb vesz észre egy </a:t>
            </a:r>
            <a:r>
              <a:rPr lang="hu-HU" sz="2800" dirty="0" smtClean="0"/>
              <a:t>fenyegetést</a:t>
            </a:r>
          </a:p>
          <a:p>
            <a:pPr marL="0" lvl="0" indent="0">
              <a:buNone/>
            </a:pPr>
            <a:endParaRPr lang="hu-HU" sz="2800" dirty="0"/>
          </a:p>
          <a:p>
            <a:pPr lvl="0"/>
            <a:r>
              <a:rPr lang="hu-HU" sz="2800" dirty="0">
                <a:solidFill>
                  <a:srgbClr val="FFFF00"/>
                </a:solidFill>
              </a:rPr>
              <a:t>prédává válás esélye </a:t>
            </a:r>
            <a:r>
              <a:rPr lang="hu-HU" sz="2800" dirty="0"/>
              <a:t>- adott egyednek kevesebb esélye van arra, hogy éppen őt szemelje ki a ragadozó, és mivel sok egyed mozog együtt, így a becserkészés is </a:t>
            </a:r>
            <a:r>
              <a:rPr lang="hu-HU" sz="2800" dirty="0" smtClean="0"/>
              <a:t>nehezebb</a:t>
            </a:r>
          </a:p>
          <a:p>
            <a:pPr marL="0" lvl="0" indent="0">
              <a:buNone/>
            </a:pPr>
            <a:endParaRPr lang="hu-HU" sz="2800" dirty="0"/>
          </a:p>
          <a:p>
            <a:pPr lvl="0"/>
            <a:r>
              <a:rPr lang="hu-HU" sz="2800" dirty="0">
                <a:solidFill>
                  <a:srgbClr val="FFFF00"/>
                </a:solidFill>
              </a:rPr>
              <a:t>ahol egynek jut, ott többnek is </a:t>
            </a:r>
            <a:r>
              <a:rPr lang="hu-HU" sz="2800" dirty="0"/>
              <a:t>- ha a jellemző táplálékforrás </a:t>
            </a:r>
            <a:r>
              <a:rPr lang="hu-HU" sz="2800" dirty="0" smtClean="0"/>
              <a:t>foltszerű, </a:t>
            </a:r>
            <a:r>
              <a:rPr lang="hu-HU" sz="2800" dirty="0"/>
              <a:t>a csapatba verődés jó túlélési stratégia</a:t>
            </a:r>
          </a:p>
          <a:p>
            <a:endParaRPr lang="hu-HU" dirty="0"/>
          </a:p>
        </p:txBody>
      </p:sp>
    </p:spTree>
    <p:extLst>
      <p:ext uri="{BB962C8B-B14F-4D97-AF65-F5344CB8AC3E}">
        <p14:creationId xmlns:p14="http://schemas.microsoft.com/office/powerpoint/2010/main" val="39766248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539552" y="980728"/>
            <a:ext cx="8229600" cy="5040560"/>
          </a:xfrm>
        </p:spPr>
        <p:txBody>
          <a:bodyPr>
            <a:noAutofit/>
          </a:bodyPr>
          <a:lstStyle/>
          <a:p>
            <a:pPr marL="0" indent="0" algn="ctr">
              <a:buNone/>
            </a:pPr>
            <a:r>
              <a:rPr lang="hu-HU" sz="3600" dirty="0" smtClean="0"/>
              <a:t>A </a:t>
            </a:r>
            <a:r>
              <a:rPr lang="hu-HU" sz="3600" dirty="0"/>
              <a:t>hatalmas, </a:t>
            </a:r>
            <a:r>
              <a:rPr lang="hu-HU" sz="3600" dirty="0" smtClean="0"/>
              <a:t>spontán </a:t>
            </a:r>
            <a:r>
              <a:rPr lang="hu-HU" sz="3600" dirty="0"/>
              <a:t>létrejövő </a:t>
            </a:r>
            <a:r>
              <a:rPr lang="hu-HU" sz="3600" dirty="0" smtClean="0"/>
              <a:t>csapatokban</a:t>
            </a:r>
          </a:p>
          <a:p>
            <a:pPr marL="0" indent="0" algn="ctr">
              <a:buNone/>
            </a:pPr>
            <a:endParaRPr lang="hu-HU" sz="3600" dirty="0" smtClean="0"/>
          </a:p>
          <a:p>
            <a:pPr marL="0" indent="0" algn="ctr">
              <a:buNone/>
            </a:pPr>
            <a:r>
              <a:rPr lang="hu-HU" sz="3600" dirty="0" smtClean="0">
                <a:solidFill>
                  <a:srgbClr val="FFFF00"/>
                </a:solidFill>
              </a:rPr>
              <a:t>nincsenek irányítók,</a:t>
            </a:r>
          </a:p>
          <a:p>
            <a:pPr marL="0" indent="0" algn="ctr">
              <a:buNone/>
            </a:pPr>
            <a:r>
              <a:rPr lang="hu-HU" sz="3600" dirty="0" smtClean="0">
                <a:solidFill>
                  <a:srgbClr val="FFFF00"/>
                </a:solidFill>
              </a:rPr>
              <a:t>az </a:t>
            </a:r>
            <a:r>
              <a:rPr lang="hu-HU" sz="3600" dirty="0">
                <a:solidFill>
                  <a:srgbClr val="FFFF00"/>
                </a:solidFill>
              </a:rPr>
              <a:t>egyedek </a:t>
            </a:r>
            <a:r>
              <a:rPr lang="hu-HU" sz="3600" dirty="0" smtClean="0">
                <a:solidFill>
                  <a:srgbClr val="FFFF00"/>
                </a:solidFill>
              </a:rPr>
              <a:t>a „saját fejük </a:t>
            </a:r>
            <a:r>
              <a:rPr lang="hu-HU" sz="3600" dirty="0">
                <a:solidFill>
                  <a:srgbClr val="FFFF00"/>
                </a:solidFill>
              </a:rPr>
              <a:t>után </a:t>
            </a:r>
            <a:r>
              <a:rPr lang="hu-HU" sz="3600" dirty="0" smtClean="0">
                <a:solidFill>
                  <a:srgbClr val="FFFF00"/>
                </a:solidFill>
              </a:rPr>
              <a:t>mennek”,</a:t>
            </a:r>
            <a:r>
              <a:rPr lang="hu-HU" sz="3600" dirty="0" smtClean="0"/>
              <a:t> </a:t>
            </a:r>
          </a:p>
          <a:p>
            <a:pPr marL="0" indent="0" algn="ctr">
              <a:buNone/>
            </a:pPr>
            <a:endParaRPr lang="hu-HU" sz="3600" dirty="0" smtClean="0"/>
          </a:p>
          <a:p>
            <a:pPr marL="0" indent="0" algn="ctr">
              <a:buNone/>
            </a:pPr>
            <a:r>
              <a:rPr lang="hu-HU" sz="3600" dirty="0" smtClean="0"/>
              <a:t>miközben </a:t>
            </a:r>
            <a:r>
              <a:rPr lang="hu-HU" sz="3600" dirty="0"/>
              <a:t>figyelik a többieket, és megpróbálnak </a:t>
            </a:r>
            <a:r>
              <a:rPr lang="hu-HU" sz="3600" dirty="0" smtClean="0"/>
              <a:t>velük együtt maradni</a:t>
            </a:r>
            <a:r>
              <a:rPr lang="hu-HU" sz="3600" dirty="0"/>
              <a:t>.</a:t>
            </a:r>
          </a:p>
        </p:txBody>
      </p:sp>
    </p:spTree>
    <p:extLst>
      <p:ext uri="{BB962C8B-B14F-4D97-AF65-F5344CB8AC3E}">
        <p14:creationId xmlns:p14="http://schemas.microsoft.com/office/powerpoint/2010/main" val="11474871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539552" y="620688"/>
            <a:ext cx="8229600" cy="5760640"/>
          </a:xfrm>
        </p:spPr>
        <p:txBody>
          <a:bodyPr>
            <a:noAutofit/>
          </a:bodyPr>
          <a:lstStyle/>
          <a:p>
            <a:pPr marL="0" indent="0">
              <a:buNone/>
            </a:pPr>
            <a:endParaRPr lang="hu-HU" sz="1200" dirty="0" smtClean="0"/>
          </a:p>
          <a:p>
            <a:r>
              <a:rPr lang="hu-HU" sz="2800" dirty="0" smtClean="0">
                <a:solidFill>
                  <a:srgbClr val="FFFF00"/>
                </a:solidFill>
              </a:rPr>
              <a:t>Egyik </a:t>
            </a:r>
            <a:r>
              <a:rPr lang="hu-HU" sz="2800" dirty="0">
                <a:solidFill>
                  <a:srgbClr val="FFFF00"/>
                </a:solidFill>
              </a:rPr>
              <a:t>résztvevő sem határozhatja meg, pontosan merre haladjon a csapat, </a:t>
            </a:r>
            <a:r>
              <a:rPr lang="hu-HU" sz="2800" dirty="0" smtClean="0">
                <a:solidFill>
                  <a:srgbClr val="FFFF00"/>
                </a:solidFill>
              </a:rPr>
              <a:t>de vannak </a:t>
            </a:r>
            <a:r>
              <a:rPr lang="hu-HU" sz="2800" dirty="0">
                <a:solidFill>
                  <a:srgbClr val="FFFF00"/>
                </a:solidFill>
              </a:rPr>
              <a:t>olyan hatások, melyeket mindannyian </a:t>
            </a:r>
            <a:r>
              <a:rPr lang="hu-HU" sz="2800" dirty="0" smtClean="0">
                <a:solidFill>
                  <a:srgbClr val="FFFF00"/>
                </a:solidFill>
              </a:rPr>
              <a:t>éreznek.   </a:t>
            </a:r>
            <a:r>
              <a:rPr lang="hu-HU" sz="2800" dirty="0" smtClean="0"/>
              <a:t>(Például, ha </a:t>
            </a:r>
            <a:r>
              <a:rPr lang="hu-HU" sz="2800" dirty="0"/>
              <a:t>megjelenik egy </a:t>
            </a:r>
            <a:r>
              <a:rPr lang="hu-HU" sz="2800" dirty="0" smtClean="0"/>
              <a:t>ragadozó, </a:t>
            </a:r>
            <a:r>
              <a:rPr lang="hu-HU" sz="2800" dirty="0"/>
              <a:t>a hozzá közelebbi </a:t>
            </a:r>
            <a:r>
              <a:rPr lang="hu-HU" sz="2800" dirty="0" smtClean="0"/>
              <a:t>egyedek megpróbálnak </a:t>
            </a:r>
            <a:r>
              <a:rPr lang="hu-HU" sz="2800" dirty="0"/>
              <a:t>a csapat belseje felé menekülni előle, ami végül hatással lesz a többiekre is</a:t>
            </a:r>
            <a:r>
              <a:rPr lang="hu-HU" sz="2800" dirty="0" smtClean="0"/>
              <a:t>.)</a:t>
            </a:r>
            <a:endParaRPr lang="hu-HU" sz="2800" dirty="0"/>
          </a:p>
          <a:p>
            <a:pPr marL="0" indent="0">
              <a:buNone/>
            </a:pPr>
            <a:endParaRPr lang="hu-HU" sz="1200" dirty="0" smtClean="0"/>
          </a:p>
          <a:p>
            <a:pPr marL="0" indent="0">
              <a:buNone/>
            </a:pPr>
            <a:endParaRPr lang="hu-HU" sz="1200" dirty="0" smtClean="0"/>
          </a:p>
          <a:p>
            <a:r>
              <a:rPr lang="hu-HU" sz="2800" dirty="0" smtClean="0">
                <a:solidFill>
                  <a:srgbClr val="FFFF00"/>
                </a:solidFill>
              </a:rPr>
              <a:t>A rendszer </a:t>
            </a:r>
            <a:r>
              <a:rPr lang="hu-HU" sz="2800" dirty="0">
                <a:solidFill>
                  <a:srgbClr val="FFFF00"/>
                </a:solidFill>
              </a:rPr>
              <a:t>méret független</a:t>
            </a:r>
            <a:r>
              <a:rPr lang="hu-HU" sz="2800" dirty="0"/>
              <a:t>, vagyis </a:t>
            </a:r>
            <a:r>
              <a:rPr lang="hu-HU" sz="2800" dirty="0" smtClean="0"/>
              <a:t>minden </a:t>
            </a:r>
            <a:r>
              <a:rPr lang="hu-HU" sz="2800" dirty="0"/>
              <a:t>egyed </a:t>
            </a:r>
            <a:r>
              <a:rPr lang="hu-HU" sz="2800" dirty="0" smtClean="0"/>
              <a:t>reagál az összes többi mozgására, </a:t>
            </a:r>
            <a:r>
              <a:rPr lang="hu-HU" sz="2800" dirty="0"/>
              <a:t>akármekkora is a </a:t>
            </a:r>
            <a:r>
              <a:rPr lang="hu-HU" sz="2800" dirty="0" smtClean="0"/>
              <a:t>csapat - mintha </a:t>
            </a:r>
            <a:r>
              <a:rPr lang="hu-HU" sz="2800" dirty="0"/>
              <a:t>a rendszer minden </a:t>
            </a:r>
            <a:r>
              <a:rPr lang="hu-HU" sz="2800" dirty="0" smtClean="0"/>
              <a:t>pillanatban kész volna az ugrásszerű változásra. </a:t>
            </a:r>
          </a:p>
        </p:txBody>
      </p:sp>
    </p:spTree>
    <p:extLst>
      <p:ext uri="{BB962C8B-B14F-4D97-AF65-F5344CB8AC3E}">
        <p14:creationId xmlns:p14="http://schemas.microsoft.com/office/powerpoint/2010/main" val="9633621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539552" y="476672"/>
            <a:ext cx="8229600" cy="1143000"/>
          </a:xfrm>
        </p:spPr>
        <p:txBody>
          <a:bodyPr>
            <a:normAutofit fontScale="90000"/>
          </a:bodyPr>
          <a:lstStyle/>
          <a:p>
            <a:r>
              <a:rPr lang="hu-HU" u="sng" dirty="0" smtClean="0">
                <a:solidFill>
                  <a:srgbClr val="FFFF00"/>
                </a:solidFill>
              </a:rPr>
              <a:t>Kollektív mozgások</a:t>
            </a:r>
            <a:r>
              <a:rPr lang="hu-HU" dirty="0" smtClean="0">
                <a:solidFill>
                  <a:srgbClr val="FFFF00"/>
                </a:solidFill>
              </a:rPr>
              <a:t> közös jellemzői</a:t>
            </a:r>
            <a:endParaRPr lang="hu-HU" dirty="0">
              <a:solidFill>
                <a:srgbClr val="FFFF00"/>
              </a:solidFill>
            </a:endParaRPr>
          </a:p>
        </p:txBody>
      </p:sp>
      <p:sp>
        <p:nvSpPr>
          <p:cNvPr id="3" name="Tartalom helye 2"/>
          <p:cNvSpPr>
            <a:spLocks noGrp="1"/>
          </p:cNvSpPr>
          <p:nvPr>
            <p:ph idx="1"/>
          </p:nvPr>
        </p:nvSpPr>
        <p:spPr>
          <a:xfrm>
            <a:off x="539552" y="2322200"/>
            <a:ext cx="8229600" cy="3581752"/>
          </a:xfrm>
        </p:spPr>
        <p:txBody>
          <a:bodyPr>
            <a:normAutofit lnSpcReduction="10000"/>
          </a:bodyPr>
          <a:lstStyle/>
          <a:p>
            <a:r>
              <a:rPr lang="hu-HU" sz="2800" dirty="0" smtClean="0">
                <a:solidFill>
                  <a:srgbClr val="FFFF00"/>
                </a:solidFill>
              </a:rPr>
              <a:t>A rendszert sok hasonló egyed alkotja </a:t>
            </a:r>
          </a:p>
          <a:p>
            <a:r>
              <a:rPr lang="hu-HU" sz="2800" dirty="0">
                <a:solidFill>
                  <a:srgbClr val="FFFF00"/>
                </a:solidFill>
              </a:rPr>
              <a:t>Az egyedek között kölcsönhatás van</a:t>
            </a:r>
          </a:p>
          <a:p>
            <a:r>
              <a:rPr lang="hu-HU" sz="2800" dirty="0" smtClean="0">
                <a:solidFill>
                  <a:srgbClr val="FFFF00"/>
                </a:solidFill>
              </a:rPr>
              <a:t>Az egyedek </a:t>
            </a:r>
            <a:r>
              <a:rPr lang="hu-HU" sz="2800" u="sng" dirty="0" smtClean="0">
                <a:solidFill>
                  <a:srgbClr val="FFFF00"/>
                </a:solidFill>
              </a:rPr>
              <a:t>önhajtással</a:t>
            </a:r>
            <a:r>
              <a:rPr lang="hu-HU" sz="2800" dirty="0" smtClean="0">
                <a:solidFill>
                  <a:srgbClr val="FFFF00"/>
                </a:solidFill>
              </a:rPr>
              <a:t> rendelkeznek</a:t>
            </a:r>
          </a:p>
          <a:p>
            <a:endParaRPr lang="hu-HU" sz="2800" dirty="0">
              <a:solidFill>
                <a:srgbClr val="FFFF00"/>
              </a:solidFill>
            </a:endParaRPr>
          </a:p>
          <a:p>
            <a:pPr marL="0" indent="0">
              <a:buNone/>
            </a:pPr>
            <a:endParaRPr lang="hu-HU" sz="2800" dirty="0">
              <a:solidFill>
                <a:srgbClr val="FFFF00"/>
              </a:solidFill>
            </a:endParaRPr>
          </a:p>
          <a:p>
            <a:pPr marL="0" indent="0">
              <a:buNone/>
            </a:pPr>
            <a:r>
              <a:rPr lang="hu-HU" sz="2800" dirty="0" smtClean="0">
                <a:solidFill>
                  <a:srgbClr val="FFFF00"/>
                </a:solidFill>
              </a:rPr>
              <a:t>Közös viselkedést </a:t>
            </a:r>
            <a:r>
              <a:rPr lang="hu-HU" sz="2800" dirty="0">
                <a:solidFill>
                  <a:srgbClr val="FFFF00"/>
                </a:solidFill>
              </a:rPr>
              <a:t>(mozgást, ritmust) </a:t>
            </a:r>
            <a:r>
              <a:rPr lang="hu-HU" sz="2800" dirty="0" smtClean="0">
                <a:solidFill>
                  <a:srgbClr val="FFFF00"/>
                </a:solidFill>
              </a:rPr>
              <a:t>alakítanak ki:  </a:t>
            </a:r>
          </a:p>
          <a:p>
            <a:pPr marL="0" indent="0" algn="ctr">
              <a:buNone/>
            </a:pPr>
            <a:r>
              <a:rPr lang="hu-HU" sz="2800" u="sng" dirty="0" smtClean="0">
                <a:solidFill>
                  <a:srgbClr val="FFFF00"/>
                </a:solidFill>
              </a:rPr>
              <a:t>önszerveződés, szinkronizáció, mozgásminták</a:t>
            </a:r>
            <a:endParaRPr lang="hu-HU" sz="2800" dirty="0" smtClean="0">
              <a:solidFill>
                <a:srgbClr val="FFFF00"/>
              </a:solidFill>
            </a:endParaRPr>
          </a:p>
          <a:p>
            <a:endParaRPr lang="hu-HU" sz="2800" dirty="0">
              <a:solidFill>
                <a:srgbClr val="FFFF00"/>
              </a:solidFill>
            </a:endParaRPr>
          </a:p>
          <a:p>
            <a:endParaRPr lang="hu-HU" dirty="0"/>
          </a:p>
        </p:txBody>
      </p:sp>
      <p:sp>
        <p:nvSpPr>
          <p:cNvPr id="4" name="Lefelé nyíl 3"/>
          <p:cNvSpPr/>
          <p:nvPr/>
        </p:nvSpPr>
        <p:spPr>
          <a:xfrm>
            <a:off x="4211960" y="4005064"/>
            <a:ext cx="288032" cy="504056"/>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21133282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539552" y="620688"/>
            <a:ext cx="8229600" cy="1143000"/>
          </a:xfrm>
        </p:spPr>
        <p:txBody>
          <a:bodyPr>
            <a:normAutofit/>
          </a:bodyPr>
          <a:lstStyle/>
          <a:p>
            <a:r>
              <a:rPr lang="hu-HU" sz="4800" dirty="0" smtClean="0">
                <a:solidFill>
                  <a:srgbClr val="FFFF00"/>
                </a:solidFill>
              </a:rPr>
              <a:t>Mit értünk kollektív jelenségen?</a:t>
            </a:r>
            <a:endParaRPr lang="hu-HU" sz="4800" dirty="0">
              <a:solidFill>
                <a:srgbClr val="FFFF00"/>
              </a:solidFill>
            </a:endParaRPr>
          </a:p>
        </p:txBody>
      </p:sp>
      <p:sp>
        <p:nvSpPr>
          <p:cNvPr id="3" name="Tartalom helye 2"/>
          <p:cNvSpPr>
            <a:spLocks noGrp="1"/>
          </p:cNvSpPr>
          <p:nvPr>
            <p:ph idx="1"/>
          </p:nvPr>
        </p:nvSpPr>
        <p:spPr>
          <a:xfrm>
            <a:off x="467544" y="2204864"/>
            <a:ext cx="8229600" cy="3528392"/>
          </a:xfrm>
        </p:spPr>
        <p:txBody>
          <a:bodyPr>
            <a:noAutofit/>
          </a:bodyPr>
          <a:lstStyle/>
          <a:p>
            <a:pPr marL="0" indent="0" algn="ctr">
              <a:buNone/>
            </a:pPr>
            <a:r>
              <a:rPr lang="hu-HU" sz="2800" dirty="0"/>
              <a:t>A rendszer egészét </a:t>
            </a:r>
            <a:r>
              <a:rPr lang="hu-HU" sz="2800" dirty="0" smtClean="0"/>
              <a:t>jellemző olyan </a:t>
            </a:r>
          </a:p>
          <a:p>
            <a:pPr marL="0" indent="0" algn="ctr">
              <a:buNone/>
            </a:pPr>
            <a:endParaRPr lang="hu-HU" sz="2800" dirty="0" smtClean="0"/>
          </a:p>
          <a:p>
            <a:pPr marL="0" indent="0" algn="ctr">
              <a:buNone/>
            </a:pPr>
            <a:r>
              <a:rPr lang="hu-HU" sz="2800" u="sng" dirty="0" smtClean="0">
                <a:solidFill>
                  <a:srgbClr val="FFFF00"/>
                </a:solidFill>
              </a:rPr>
              <a:t>minőségileg új, nem triviális viselkedés</a:t>
            </a:r>
            <a:r>
              <a:rPr lang="hu-HU" sz="2800" dirty="0" smtClean="0">
                <a:solidFill>
                  <a:srgbClr val="FFFF00"/>
                </a:solidFill>
              </a:rPr>
              <a:t>,</a:t>
            </a:r>
            <a:r>
              <a:rPr lang="hu-HU" sz="2800" dirty="0" smtClean="0"/>
              <a:t> </a:t>
            </a:r>
          </a:p>
          <a:p>
            <a:pPr marL="0" indent="0" algn="ctr">
              <a:buNone/>
            </a:pPr>
            <a:endParaRPr lang="hu-HU" sz="2800" dirty="0" smtClean="0"/>
          </a:p>
          <a:p>
            <a:pPr marL="0" indent="0" algn="ctr">
              <a:buNone/>
            </a:pPr>
            <a:r>
              <a:rPr lang="hu-HU" sz="2800" dirty="0" smtClean="0"/>
              <a:t>amely </a:t>
            </a:r>
            <a:r>
              <a:rPr lang="hu-HU" sz="2800" dirty="0"/>
              <a:t>a rendszert alkotó egyedek </a:t>
            </a:r>
            <a:r>
              <a:rPr lang="hu-HU" sz="2800" dirty="0" smtClean="0"/>
              <a:t>közötti kölcsönhatásokból</a:t>
            </a:r>
            <a:r>
              <a:rPr lang="hu-HU" sz="2800" dirty="0"/>
              <a:t>, illetve az egyedek nagy számából adódik</a:t>
            </a:r>
            <a:r>
              <a:rPr lang="hu-HU" sz="2800" dirty="0" smtClean="0"/>
              <a:t>.</a:t>
            </a:r>
          </a:p>
          <a:p>
            <a:pPr marL="0" indent="0" algn="ctr">
              <a:buNone/>
            </a:pPr>
            <a:r>
              <a:rPr lang="hu-HU" sz="2800" dirty="0" smtClean="0"/>
              <a:t>(Gondoljunk az első két videóra!)</a:t>
            </a:r>
          </a:p>
          <a:p>
            <a:pPr algn="ctr"/>
            <a:endParaRPr lang="hu-HU" sz="2800" dirty="0"/>
          </a:p>
          <a:p>
            <a:pPr algn="ctr"/>
            <a:endParaRPr lang="hu-HU" sz="2800" dirty="0"/>
          </a:p>
        </p:txBody>
      </p:sp>
    </p:spTree>
    <p:extLst>
      <p:ext uri="{BB962C8B-B14F-4D97-AF65-F5344CB8AC3E}">
        <p14:creationId xmlns:p14="http://schemas.microsoft.com/office/powerpoint/2010/main" val="26942402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043608" y="764704"/>
            <a:ext cx="7272808" cy="1143000"/>
          </a:xfrm>
        </p:spPr>
        <p:txBody>
          <a:bodyPr>
            <a:noAutofit/>
          </a:bodyPr>
          <a:lstStyle/>
          <a:p>
            <a:r>
              <a:rPr lang="hu-HU" sz="4000" dirty="0" smtClean="0">
                <a:solidFill>
                  <a:srgbClr val="FFFF00"/>
                </a:solidFill>
              </a:rPr>
              <a:t>Madár- és halrajok mozgásának modellezése</a:t>
            </a:r>
            <a:endParaRPr lang="hu-HU" sz="4000" dirty="0">
              <a:solidFill>
                <a:srgbClr val="FFFF00"/>
              </a:solidFill>
            </a:endParaRPr>
          </a:p>
        </p:txBody>
      </p:sp>
      <p:sp>
        <p:nvSpPr>
          <p:cNvPr id="3" name="Tartalom helye 2"/>
          <p:cNvSpPr>
            <a:spLocks noGrp="1"/>
          </p:cNvSpPr>
          <p:nvPr>
            <p:ph idx="1"/>
          </p:nvPr>
        </p:nvSpPr>
        <p:spPr>
          <a:xfrm>
            <a:off x="611560" y="1988840"/>
            <a:ext cx="8229600" cy="4365104"/>
          </a:xfrm>
        </p:spPr>
        <p:txBody>
          <a:bodyPr>
            <a:noAutofit/>
          </a:bodyPr>
          <a:lstStyle/>
          <a:p>
            <a:pPr marL="0" indent="0">
              <a:buNone/>
            </a:pPr>
            <a:r>
              <a:rPr lang="hu-HU" sz="3200" dirty="0"/>
              <a:t>Az ilyen </a:t>
            </a:r>
            <a:r>
              <a:rPr lang="hu-HU" sz="3200" dirty="0" smtClean="0"/>
              <a:t>csapatok </a:t>
            </a:r>
            <a:r>
              <a:rPr lang="hu-HU" sz="3200" dirty="0"/>
              <a:t>mozgása meglepően egyszerű modellel </a:t>
            </a:r>
            <a:r>
              <a:rPr lang="hu-HU" sz="3200" dirty="0" smtClean="0"/>
              <a:t>leírható</a:t>
            </a:r>
            <a:r>
              <a:rPr lang="hu-HU" sz="3200" dirty="0"/>
              <a:t>.</a:t>
            </a:r>
            <a:r>
              <a:rPr lang="hu-HU" sz="3200" dirty="0" smtClean="0"/>
              <a:t> A résztvevők </a:t>
            </a:r>
            <a:r>
              <a:rPr lang="hu-HU" sz="3200" dirty="0"/>
              <a:t>mindössze három alapvető szabályt tartanak szem előtt</a:t>
            </a:r>
            <a:r>
              <a:rPr lang="hu-HU" sz="3200" dirty="0" smtClean="0"/>
              <a:t>:</a:t>
            </a:r>
          </a:p>
          <a:p>
            <a:r>
              <a:rPr lang="hu-HU" sz="3200" dirty="0" smtClean="0">
                <a:solidFill>
                  <a:srgbClr val="FFFF00"/>
                </a:solidFill>
              </a:rPr>
              <a:t>távolságtartás </a:t>
            </a:r>
            <a:r>
              <a:rPr lang="hu-HU" sz="3200" dirty="0">
                <a:solidFill>
                  <a:srgbClr val="FFFF00"/>
                </a:solidFill>
              </a:rPr>
              <a:t>a </a:t>
            </a:r>
            <a:r>
              <a:rPr lang="hu-HU" sz="3200" dirty="0" smtClean="0">
                <a:solidFill>
                  <a:srgbClr val="FFFF00"/>
                </a:solidFill>
              </a:rPr>
              <a:t>szomszédoktól</a:t>
            </a:r>
          </a:p>
          <a:p>
            <a:r>
              <a:rPr lang="hu-HU" sz="3200" dirty="0" smtClean="0">
                <a:solidFill>
                  <a:srgbClr val="FFFF00"/>
                </a:solidFill>
              </a:rPr>
              <a:t>igazodás </a:t>
            </a:r>
            <a:r>
              <a:rPr lang="hu-HU" sz="3200" dirty="0">
                <a:solidFill>
                  <a:srgbClr val="FFFF00"/>
                </a:solidFill>
              </a:rPr>
              <a:t>a szomszédok </a:t>
            </a:r>
            <a:r>
              <a:rPr lang="hu-HU" sz="3200" dirty="0" smtClean="0">
                <a:solidFill>
                  <a:srgbClr val="FFFF00"/>
                </a:solidFill>
              </a:rPr>
              <a:t>mozgásirányához</a:t>
            </a:r>
          </a:p>
          <a:p>
            <a:r>
              <a:rPr lang="hu-HU" sz="3200" dirty="0" smtClean="0">
                <a:solidFill>
                  <a:srgbClr val="FFFF00"/>
                </a:solidFill>
              </a:rPr>
              <a:t>igazodás </a:t>
            </a:r>
            <a:r>
              <a:rPr lang="hu-HU" sz="3200" dirty="0">
                <a:solidFill>
                  <a:srgbClr val="FFFF00"/>
                </a:solidFill>
              </a:rPr>
              <a:t>a szomszédok </a:t>
            </a:r>
            <a:r>
              <a:rPr lang="hu-HU" sz="3200" dirty="0" smtClean="0">
                <a:solidFill>
                  <a:srgbClr val="FFFF00"/>
                </a:solidFill>
              </a:rPr>
              <a:t>sebességéhez</a:t>
            </a:r>
          </a:p>
        </p:txBody>
      </p:sp>
    </p:spTree>
    <p:extLst>
      <p:ext uri="{BB962C8B-B14F-4D97-AF65-F5344CB8AC3E}">
        <p14:creationId xmlns:p14="http://schemas.microsoft.com/office/powerpoint/2010/main" val="17037364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539552" y="764704"/>
            <a:ext cx="8229600" cy="1143000"/>
          </a:xfrm>
        </p:spPr>
        <p:txBody>
          <a:bodyPr>
            <a:noAutofit/>
          </a:bodyPr>
          <a:lstStyle/>
          <a:p>
            <a:pPr algn="r"/>
            <a:r>
              <a:rPr lang="hu-HU" sz="4000" dirty="0" smtClean="0">
                <a:solidFill>
                  <a:srgbClr val="FFFF00"/>
                </a:solidFill>
              </a:rPr>
              <a:t>Vicsek Tamás és munkatársai modellje (1995)</a:t>
            </a:r>
            <a:endParaRPr lang="hu-HU" sz="4000" dirty="0">
              <a:solidFill>
                <a:srgbClr val="FFFF00"/>
              </a:solidFill>
            </a:endParaRPr>
          </a:p>
        </p:txBody>
      </p:sp>
      <p:sp>
        <p:nvSpPr>
          <p:cNvPr id="3" name="Tartalom helye 2"/>
          <p:cNvSpPr>
            <a:spLocks noGrp="1"/>
          </p:cNvSpPr>
          <p:nvPr>
            <p:ph idx="1"/>
          </p:nvPr>
        </p:nvSpPr>
        <p:spPr>
          <a:xfrm>
            <a:off x="467544" y="2060848"/>
            <a:ext cx="8229600" cy="4389120"/>
          </a:xfrm>
        </p:spPr>
        <p:txBody>
          <a:bodyPr>
            <a:normAutofit/>
          </a:bodyPr>
          <a:lstStyle/>
          <a:p>
            <a:r>
              <a:rPr lang="hu-HU" dirty="0" smtClean="0"/>
              <a:t>Az </a:t>
            </a:r>
            <a:r>
              <a:rPr lang="hu-HU" dirty="0" smtClean="0">
                <a:solidFill>
                  <a:srgbClr val="FFFF00"/>
                </a:solidFill>
              </a:rPr>
              <a:t>első </a:t>
            </a:r>
            <a:r>
              <a:rPr lang="hu-HU" dirty="0">
                <a:solidFill>
                  <a:srgbClr val="FFFF00"/>
                </a:solidFill>
              </a:rPr>
              <a:t>statisztikus fizikusi</a:t>
            </a:r>
            <a:r>
              <a:rPr lang="hu-HU" dirty="0"/>
              <a:t> </a:t>
            </a:r>
            <a:r>
              <a:rPr lang="hu-HU" dirty="0" smtClean="0"/>
              <a:t>nézőpontból </a:t>
            </a:r>
            <a:r>
              <a:rPr lang="hu-HU" dirty="0"/>
              <a:t>kidolgozott </a:t>
            </a:r>
            <a:r>
              <a:rPr lang="hu-HU" dirty="0" smtClean="0">
                <a:solidFill>
                  <a:srgbClr val="FFFF00"/>
                </a:solidFill>
              </a:rPr>
              <a:t>modell</a:t>
            </a:r>
            <a:r>
              <a:rPr lang="hu-HU" dirty="0" smtClean="0"/>
              <a:t>.</a:t>
            </a:r>
          </a:p>
          <a:p>
            <a:r>
              <a:rPr lang="hu-HU" dirty="0">
                <a:solidFill>
                  <a:srgbClr val="FFFF00"/>
                </a:solidFill>
              </a:rPr>
              <a:t>Állandó nagyságú sebességgel mozgó, pontszerű részecskék</a:t>
            </a:r>
            <a:r>
              <a:rPr lang="hu-HU" dirty="0"/>
              <a:t> viselkedését írja le kétdimenziós, négyzet alakú felületen, periodikus határfeltétel mellett. </a:t>
            </a:r>
          </a:p>
          <a:p>
            <a:r>
              <a:rPr lang="hu-HU" dirty="0">
                <a:solidFill>
                  <a:srgbClr val="FFFF00"/>
                </a:solidFill>
              </a:rPr>
              <a:t>Az egyetlen szabály, hogy minden időpillanatban valamennyi részecske felveszi </a:t>
            </a:r>
            <a:r>
              <a:rPr lang="hu-HU" dirty="0" smtClean="0">
                <a:solidFill>
                  <a:srgbClr val="FFFF00"/>
                </a:solidFill>
              </a:rPr>
              <a:t>- valamilyen </a:t>
            </a:r>
            <a:r>
              <a:rPr lang="hu-HU" dirty="0">
                <a:solidFill>
                  <a:srgbClr val="FFFF00"/>
                </a:solidFill>
              </a:rPr>
              <a:t>meghatározott mértékű bizonytalansággal </a:t>
            </a:r>
            <a:r>
              <a:rPr lang="hu-HU" dirty="0" smtClean="0">
                <a:solidFill>
                  <a:srgbClr val="FFFF00"/>
                </a:solidFill>
              </a:rPr>
              <a:t>- az </a:t>
            </a:r>
            <a:r>
              <a:rPr lang="hu-HU" dirty="0">
                <a:solidFill>
                  <a:srgbClr val="FFFF00"/>
                </a:solidFill>
              </a:rPr>
              <a:t>előre rögzített sugarú lokális környezetében található szomszédainak átlagos </a:t>
            </a:r>
            <a:r>
              <a:rPr lang="hu-HU" dirty="0" smtClean="0">
                <a:solidFill>
                  <a:srgbClr val="FFFF00"/>
                </a:solidFill>
              </a:rPr>
              <a:t>mozgásirányát</a:t>
            </a:r>
            <a:r>
              <a:rPr lang="hu-HU" dirty="0">
                <a:solidFill>
                  <a:srgbClr val="FFFF00"/>
                </a:solidFill>
              </a:rPr>
              <a:t>. </a:t>
            </a:r>
          </a:p>
        </p:txBody>
      </p:sp>
    </p:spTree>
    <p:extLst>
      <p:ext uri="{BB962C8B-B14F-4D97-AF65-F5344CB8AC3E}">
        <p14:creationId xmlns:p14="http://schemas.microsoft.com/office/powerpoint/2010/main" val="27616468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914400" y="476672"/>
            <a:ext cx="8229600" cy="1143000"/>
          </a:xfrm>
        </p:spPr>
        <p:txBody>
          <a:bodyPr>
            <a:normAutofit/>
          </a:bodyPr>
          <a:lstStyle/>
          <a:p>
            <a:r>
              <a:rPr lang="hu-HU" sz="4400" dirty="0" smtClean="0">
                <a:solidFill>
                  <a:srgbClr val="FFFF00"/>
                </a:solidFill>
              </a:rPr>
              <a:t>Vicsek-féle modell (folytatás)</a:t>
            </a:r>
            <a:endParaRPr lang="hu-HU" sz="4400" dirty="0">
              <a:solidFill>
                <a:srgbClr val="FFFF00"/>
              </a:solidFill>
            </a:endParaRPr>
          </a:p>
        </p:txBody>
      </p:sp>
      <p:sp>
        <p:nvSpPr>
          <p:cNvPr id="3" name="Tartalom helye 2"/>
          <p:cNvSpPr>
            <a:spLocks noGrp="1"/>
          </p:cNvSpPr>
          <p:nvPr>
            <p:ph idx="1"/>
          </p:nvPr>
        </p:nvSpPr>
        <p:spPr/>
        <p:txBody>
          <a:bodyPr>
            <a:normAutofit/>
          </a:bodyPr>
          <a:lstStyle/>
          <a:p>
            <a:r>
              <a:rPr lang="hu-HU" dirty="0">
                <a:solidFill>
                  <a:srgbClr val="FFFF00"/>
                </a:solidFill>
              </a:rPr>
              <a:t>A modell spontán önszerveződést </a:t>
            </a:r>
            <a:r>
              <a:rPr lang="hu-HU" dirty="0" smtClean="0">
                <a:solidFill>
                  <a:srgbClr val="FFFF00"/>
                </a:solidFill>
              </a:rPr>
              <a:t>mutat. </a:t>
            </a:r>
          </a:p>
          <a:p>
            <a:r>
              <a:rPr lang="hu-HU" dirty="0"/>
              <a:t>A biológiai példák leírására </a:t>
            </a:r>
            <a:r>
              <a:rPr lang="hu-HU" dirty="0">
                <a:solidFill>
                  <a:srgbClr val="FFFF00"/>
                </a:solidFill>
              </a:rPr>
              <a:t>a fluktuációk és a zaj lényeges tagként való figyelembevétele </a:t>
            </a:r>
            <a:r>
              <a:rPr lang="hu-HU" dirty="0"/>
              <a:t>teszi alkalmassá a modellt. </a:t>
            </a:r>
          </a:p>
          <a:p>
            <a:r>
              <a:rPr lang="hu-HU" dirty="0" smtClean="0">
                <a:solidFill>
                  <a:srgbClr val="FFFF00"/>
                </a:solidFill>
              </a:rPr>
              <a:t>A </a:t>
            </a:r>
            <a:r>
              <a:rPr lang="hu-HU" dirty="0">
                <a:solidFill>
                  <a:srgbClr val="FFFF00"/>
                </a:solidFill>
              </a:rPr>
              <a:t>bizonytalanság mértékét meghatározó zajparaméter csökkentésével a rendszerben kinetikus fázisátalakulás megy végbe a rendezetlen állapotból a rendezettbe, ahol minden részecske nagyjából egy irányba halad.</a:t>
            </a:r>
            <a:r>
              <a:rPr lang="hu-HU" dirty="0"/>
              <a:t> </a:t>
            </a:r>
          </a:p>
          <a:p>
            <a:r>
              <a:rPr lang="hu-HU" dirty="0" smtClean="0"/>
              <a:t>Egyszerűsége </a:t>
            </a:r>
            <a:r>
              <a:rPr lang="hu-HU" dirty="0"/>
              <a:t>miatt hamar a csoportos mozgás vizsgálatának egyik alapmodelljévé vált. </a:t>
            </a:r>
          </a:p>
        </p:txBody>
      </p:sp>
    </p:spTree>
    <p:extLst>
      <p:ext uri="{BB962C8B-B14F-4D97-AF65-F5344CB8AC3E}">
        <p14:creationId xmlns:p14="http://schemas.microsoft.com/office/powerpoint/2010/main" val="36026608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043608" y="404664"/>
            <a:ext cx="8229600" cy="1143000"/>
          </a:xfrm>
        </p:spPr>
        <p:txBody>
          <a:bodyPr/>
          <a:lstStyle/>
          <a:p>
            <a:r>
              <a:rPr lang="hu-HU" dirty="0">
                <a:solidFill>
                  <a:srgbClr val="FFFF00"/>
                </a:solidFill>
              </a:rPr>
              <a:t>Saját </a:t>
            </a:r>
            <a:r>
              <a:rPr lang="hu-HU" dirty="0" smtClean="0">
                <a:solidFill>
                  <a:srgbClr val="FFFF00"/>
                </a:solidFill>
              </a:rPr>
              <a:t>szimulációm </a:t>
            </a:r>
            <a:r>
              <a:rPr lang="hu-HU" dirty="0">
                <a:solidFill>
                  <a:srgbClr val="FFFF00"/>
                </a:solidFill>
              </a:rPr>
              <a:t>2D-ben</a:t>
            </a:r>
            <a:endParaRPr lang="hu-HU" dirty="0"/>
          </a:p>
        </p:txBody>
      </p:sp>
      <p:sp>
        <p:nvSpPr>
          <p:cNvPr id="3" name="Tartalom helye 2"/>
          <p:cNvSpPr>
            <a:spLocks noGrp="1"/>
          </p:cNvSpPr>
          <p:nvPr>
            <p:ph idx="1"/>
          </p:nvPr>
        </p:nvSpPr>
        <p:spPr>
          <a:xfrm>
            <a:off x="457200" y="1935480"/>
            <a:ext cx="8229600" cy="4589864"/>
          </a:xfrm>
        </p:spPr>
        <p:txBody>
          <a:bodyPr>
            <a:normAutofit lnSpcReduction="10000"/>
          </a:bodyPr>
          <a:lstStyle/>
          <a:p>
            <a:r>
              <a:rPr lang="hu-HU" dirty="0" smtClean="0">
                <a:solidFill>
                  <a:srgbClr val="FFFF00"/>
                </a:solidFill>
              </a:rPr>
              <a:t>Cél: a rendszer viselkedését minél többféle szabály, feltétel megadása mellett lehessen tanulmányozni!</a:t>
            </a:r>
          </a:p>
          <a:p>
            <a:endParaRPr lang="hu-HU" sz="1000" dirty="0" smtClean="0"/>
          </a:p>
          <a:p>
            <a:r>
              <a:rPr lang="hu-HU" dirty="0" smtClean="0"/>
              <a:t>Választani lehet, hogy </a:t>
            </a:r>
            <a:r>
              <a:rPr lang="hu-HU" dirty="0" smtClean="0">
                <a:solidFill>
                  <a:srgbClr val="FFFF00"/>
                </a:solidFill>
              </a:rPr>
              <a:t>zárt térben, vagy periodikus határfeltétellel</a:t>
            </a:r>
            <a:r>
              <a:rPr lang="hu-HU" dirty="0" smtClean="0"/>
              <a:t> történjen a szimuláció.</a:t>
            </a:r>
          </a:p>
          <a:p>
            <a:pPr marL="0" indent="0">
              <a:buNone/>
            </a:pPr>
            <a:endParaRPr lang="hu-HU" sz="1000" dirty="0" smtClean="0"/>
          </a:p>
          <a:p>
            <a:r>
              <a:rPr lang="hu-HU" dirty="0" smtClean="0"/>
              <a:t>Zárt térben (bizonyos közelség esetén) </a:t>
            </a:r>
            <a:r>
              <a:rPr lang="hu-HU" dirty="0"/>
              <a:t>egy egyedre a </a:t>
            </a:r>
            <a:r>
              <a:rPr lang="hu-HU" dirty="0">
                <a:solidFill>
                  <a:srgbClr val="FFFF00"/>
                </a:solidFill>
              </a:rPr>
              <a:t>fallal ellentétes irányú, a távolsággal fordítottan arányos visszatérítő hatás</a:t>
            </a:r>
            <a:r>
              <a:rPr lang="hu-HU" dirty="0"/>
              <a:t> lép fel, ami igyekszik távol tartani a faltól</a:t>
            </a:r>
            <a:r>
              <a:rPr lang="hu-HU" dirty="0" smtClean="0"/>
              <a:t>.</a:t>
            </a:r>
          </a:p>
          <a:p>
            <a:pPr marL="0" indent="0">
              <a:buNone/>
            </a:pPr>
            <a:endParaRPr lang="hu-HU" sz="1000" dirty="0"/>
          </a:p>
          <a:p>
            <a:r>
              <a:rPr lang="hu-HU" dirty="0" smtClean="0"/>
              <a:t>Választani lehet a </a:t>
            </a:r>
            <a:r>
              <a:rPr lang="hu-HU" dirty="0" smtClean="0">
                <a:solidFill>
                  <a:srgbClr val="FFFF00"/>
                </a:solidFill>
              </a:rPr>
              <a:t>topológikus</a:t>
            </a:r>
            <a:r>
              <a:rPr lang="hu-HU" dirty="0"/>
              <a:t> </a:t>
            </a:r>
            <a:r>
              <a:rPr lang="hu-HU" dirty="0" smtClean="0"/>
              <a:t>és a </a:t>
            </a:r>
            <a:r>
              <a:rPr lang="hu-HU" dirty="0" smtClean="0">
                <a:solidFill>
                  <a:srgbClr val="FFFF00"/>
                </a:solidFill>
              </a:rPr>
              <a:t>metrikus</a:t>
            </a:r>
            <a:r>
              <a:rPr lang="hu-HU" dirty="0" smtClean="0"/>
              <a:t> modell </a:t>
            </a:r>
            <a:r>
              <a:rPr lang="hu-HU" dirty="0"/>
              <a:t>közül, továbbá egyéni beállításokra is lehetőség van</a:t>
            </a:r>
            <a:r>
              <a:rPr lang="hu-HU" dirty="0" smtClean="0"/>
              <a:t>.</a:t>
            </a:r>
            <a:endParaRPr lang="hu-HU" dirty="0"/>
          </a:p>
        </p:txBody>
      </p:sp>
    </p:spTree>
    <p:extLst>
      <p:ext uri="{BB962C8B-B14F-4D97-AF65-F5344CB8AC3E}">
        <p14:creationId xmlns:p14="http://schemas.microsoft.com/office/powerpoint/2010/main" val="5837717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467544" y="1412776"/>
            <a:ext cx="8229600" cy="4389120"/>
          </a:xfrm>
        </p:spPr>
        <p:txBody>
          <a:bodyPr>
            <a:normAutofit lnSpcReduction="10000"/>
          </a:bodyPr>
          <a:lstStyle/>
          <a:p>
            <a:r>
              <a:rPr lang="hu-HU" dirty="0"/>
              <a:t>A </a:t>
            </a:r>
            <a:r>
              <a:rPr lang="hu-HU" u="sng" dirty="0">
                <a:solidFill>
                  <a:srgbClr val="FFFF00"/>
                </a:solidFill>
              </a:rPr>
              <a:t>topológikus</a:t>
            </a:r>
            <a:r>
              <a:rPr lang="hu-HU" dirty="0">
                <a:solidFill>
                  <a:srgbClr val="FFFF00"/>
                </a:solidFill>
              </a:rPr>
              <a:t> modell</a:t>
            </a:r>
            <a:r>
              <a:rPr lang="hu-HU" dirty="0"/>
              <a:t>ben </a:t>
            </a:r>
            <a:r>
              <a:rPr lang="hu-HU" dirty="0" smtClean="0"/>
              <a:t>valamely egyed </a:t>
            </a:r>
            <a:r>
              <a:rPr lang="hu-HU" dirty="0"/>
              <a:t>sebessége az adott </a:t>
            </a:r>
            <a:r>
              <a:rPr lang="hu-HU" dirty="0" smtClean="0"/>
              <a:t>számú </a:t>
            </a:r>
            <a:r>
              <a:rPr lang="hu-HU" dirty="0"/>
              <a:t>legközelebbi szomszédja sebességének átlaga. </a:t>
            </a:r>
            <a:endParaRPr lang="hu-HU" dirty="0" smtClean="0"/>
          </a:p>
          <a:p>
            <a:pPr marL="365760" lvl="1" indent="0">
              <a:buNone/>
            </a:pPr>
            <a:r>
              <a:rPr lang="hu-HU" dirty="0" smtClean="0"/>
              <a:t>(</a:t>
            </a:r>
            <a:r>
              <a:rPr lang="hu-HU" dirty="0" err="1"/>
              <a:t>Ballerini</a:t>
            </a:r>
            <a:r>
              <a:rPr lang="hu-HU" dirty="0"/>
              <a:t> és munkatársai megfigyelései seregélyek esetén azt igazolták, hogy mindössze 6-7 legközelebbi szomszédjukat </a:t>
            </a:r>
            <a:r>
              <a:rPr lang="hu-HU" dirty="0" smtClean="0"/>
              <a:t>figyelik.)</a:t>
            </a:r>
          </a:p>
          <a:p>
            <a:pPr marL="0" indent="0">
              <a:buNone/>
            </a:pPr>
            <a:endParaRPr lang="hu-HU" dirty="0"/>
          </a:p>
          <a:p>
            <a:r>
              <a:rPr lang="hu-HU" dirty="0"/>
              <a:t>A </a:t>
            </a:r>
            <a:r>
              <a:rPr lang="hu-HU" u="sng" dirty="0">
                <a:solidFill>
                  <a:srgbClr val="FFFF00"/>
                </a:solidFill>
              </a:rPr>
              <a:t>metrikus</a:t>
            </a:r>
            <a:r>
              <a:rPr lang="hu-HU" dirty="0">
                <a:solidFill>
                  <a:srgbClr val="FFFF00"/>
                </a:solidFill>
              </a:rPr>
              <a:t> modell</a:t>
            </a:r>
            <a:r>
              <a:rPr lang="hu-HU" dirty="0"/>
              <a:t>ben valamely egyed sebessége </a:t>
            </a:r>
            <a:r>
              <a:rPr lang="hu-HU" dirty="0" smtClean="0"/>
              <a:t>az adott sugarú </a:t>
            </a:r>
            <a:r>
              <a:rPr lang="hu-HU" dirty="0"/>
              <a:t>környezetében lévő szomszédjai sebességének átlaga. </a:t>
            </a:r>
            <a:endParaRPr lang="hu-HU" dirty="0" smtClean="0"/>
          </a:p>
          <a:p>
            <a:pPr marL="365760" lvl="1" indent="0">
              <a:buNone/>
            </a:pPr>
            <a:r>
              <a:rPr lang="hu-HU" dirty="0" smtClean="0"/>
              <a:t>(</a:t>
            </a:r>
            <a:r>
              <a:rPr lang="hu-HU" dirty="0"/>
              <a:t>A </a:t>
            </a:r>
            <a:r>
              <a:rPr lang="hu-HU" dirty="0" smtClean="0"/>
              <a:t>Vicsek-féle modell </a:t>
            </a:r>
            <a:r>
              <a:rPr lang="hu-HU" dirty="0"/>
              <a:t>ezt feltételezi.)</a:t>
            </a:r>
          </a:p>
          <a:p>
            <a:endParaRPr lang="hu-HU" dirty="0"/>
          </a:p>
        </p:txBody>
      </p:sp>
    </p:spTree>
    <p:extLst>
      <p:ext uri="{BB962C8B-B14F-4D97-AF65-F5344CB8AC3E}">
        <p14:creationId xmlns:p14="http://schemas.microsoft.com/office/powerpoint/2010/main" val="27722164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539552" y="476672"/>
            <a:ext cx="8229600" cy="1143000"/>
          </a:xfrm>
        </p:spPr>
        <p:txBody>
          <a:bodyPr/>
          <a:lstStyle/>
          <a:p>
            <a:r>
              <a:rPr lang="hu-HU" dirty="0" smtClean="0">
                <a:solidFill>
                  <a:srgbClr val="FFFF00"/>
                </a:solidFill>
              </a:rPr>
              <a:t>További beállítási lehetőségek</a:t>
            </a:r>
            <a:endParaRPr lang="hu-HU" dirty="0">
              <a:solidFill>
                <a:srgbClr val="FFFF00"/>
              </a:solidFill>
            </a:endParaRPr>
          </a:p>
        </p:txBody>
      </p:sp>
      <p:sp>
        <p:nvSpPr>
          <p:cNvPr id="3" name="Tartalom helye 2"/>
          <p:cNvSpPr>
            <a:spLocks noGrp="1"/>
          </p:cNvSpPr>
          <p:nvPr>
            <p:ph idx="1"/>
          </p:nvPr>
        </p:nvSpPr>
        <p:spPr>
          <a:xfrm>
            <a:off x="457200" y="1935480"/>
            <a:ext cx="8507288" cy="4661872"/>
          </a:xfrm>
        </p:spPr>
        <p:txBody>
          <a:bodyPr>
            <a:normAutofit lnSpcReduction="10000"/>
          </a:bodyPr>
          <a:lstStyle/>
          <a:p>
            <a:r>
              <a:rPr lang="hu-HU" dirty="0" smtClean="0">
                <a:solidFill>
                  <a:srgbClr val="FFFF00"/>
                </a:solidFill>
              </a:rPr>
              <a:t>Zajparaméter</a:t>
            </a:r>
            <a:r>
              <a:rPr lang="hu-HU" dirty="0" smtClean="0"/>
              <a:t> </a:t>
            </a:r>
            <a:r>
              <a:rPr lang="hu-HU" sz="2400" dirty="0" smtClean="0"/>
              <a:t>(egyedek önállóságának mértéke)</a:t>
            </a:r>
          </a:p>
          <a:p>
            <a:r>
              <a:rPr lang="hu-HU" dirty="0" smtClean="0">
                <a:solidFill>
                  <a:srgbClr val="FFFF00"/>
                </a:solidFill>
              </a:rPr>
              <a:t>Vonzódás a tömegközéppont felé </a:t>
            </a:r>
            <a:r>
              <a:rPr lang="hu-HU" sz="2400" dirty="0" smtClean="0"/>
              <a:t>(távolsággal arányos)</a:t>
            </a:r>
          </a:p>
          <a:p>
            <a:r>
              <a:rPr lang="hu-HU" dirty="0" smtClean="0">
                <a:solidFill>
                  <a:srgbClr val="FFFF00"/>
                </a:solidFill>
              </a:rPr>
              <a:t>Vonzócentrum felé </a:t>
            </a:r>
            <a:r>
              <a:rPr lang="hu-HU" dirty="0">
                <a:solidFill>
                  <a:srgbClr val="FFFF00"/>
                </a:solidFill>
              </a:rPr>
              <a:t>törekvés </a:t>
            </a:r>
            <a:r>
              <a:rPr lang="hu-HU" sz="2400" dirty="0"/>
              <a:t>(</a:t>
            </a:r>
            <a:r>
              <a:rPr lang="hu-HU" sz="2400" dirty="0" smtClean="0"/>
              <a:t>távolságtól független)</a:t>
            </a:r>
          </a:p>
          <a:p>
            <a:pPr lvl="1"/>
            <a:r>
              <a:rPr lang="hu-HU" dirty="0" smtClean="0"/>
              <a:t>Fix, illetve mozgó vonzócentrum</a:t>
            </a:r>
          </a:p>
          <a:p>
            <a:pPr lvl="1"/>
            <a:r>
              <a:rPr lang="hu-HU" dirty="0" smtClean="0"/>
              <a:t>Megadható a vonzócentrumot észlelők aránya</a:t>
            </a:r>
          </a:p>
          <a:p>
            <a:r>
              <a:rPr lang="hu-HU" dirty="0">
                <a:solidFill>
                  <a:srgbClr val="FFFF00"/>
                </a:solidFill>
              </a:rPr>
              <a:t>E</a:t>
            </a:r>
            <a:r>
              <a:rPr lang="hu-HU" dirty="0" smtClean="0">
                <a:solidFill>
                  <a:srgbClr val="FFFF00"/>
                </a:solidFill>
              </a:rPr>
              <a:t>gymáshoz legközelebbi egyedek kölcsönhatása</a:t>
            </a:r>
          </a:p>
          <a:p>
            <a:pPr lvl="1"/>
            <a:r>
              <a:rPr lang="hu-HU" dirty="0" smtClean="0"/>
              <a:t>Taszító jellegű távolságtartás (bizonyos távolságon belül)</a:t>
            </a:r>
          </a:p>
          <a:p>
            <a:pPr lvl="1"/>
            <a:r>
              <a:rPr lang="hu-HU" dirty="0" smtClean="0"/>
              <a:t>Vonzó-taszító jellegű távolságtartás (egyensúlyi távolság)</a:t>
            </a:r>
          </a:p>
          <a:p>
            <a:r>
              <a:rPr lang="hu-HU" dirty="0" smtClean="0">
                <a:solidFill>
                  <a:srgbClr val="FFFF00"/>
                </a:solidFill>
              </a:rPr>
              <a:t>A legközelebbi egyed irányába mozgó ragadozók hatása </a:t>
            </a:r>
            <a:r>
              <a:rPr lang="hu-HU" sz="2400" dirty="0" smtClean="0"/>
              <a:t>(az észlelési távolságon belül a távolsággal fordítottan arányos)</a:t>
            </a:r>
            <a:endParaRPr lang="hu-HU" sz="2400" dirty="0"/>
          </a:p>
        </p:txBody>
      </p:sp>
    </p:spTree>
    <p:extLst>
      <p:ext uri="{BB962C8B-B14F-4D97-AF65-F5344CB8AC3E}">
        <p14:creationId xmlns:p14="http://schemas.microsoft.com/office/powerpoint/2010/main" val="11162231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67544" y="476672"/>
            <a:ext cx="8229600" cy="1143000"/>
          </a:xfrm>
        </p:spPr>
        <p:txBody>
          <a:bodyPr>
            <a:normAutofit/>
          </a:bodyPr>
          <a:lstStyle/>
          <a:p>
            <a:r>
              <a:rPr lang="hu-HU" dirty="0" smtClean="0">
                <a:solidFill>
                  <a:srgbClr val="FFFF00"/>
                </a:solidFill>
              </a:rPr>
              <a:t>A 3D szimuláció eltérő jellemzői</a:t>
            </a:r>
            <a:endParaRPr lang="hu-HU" dirty="0">
              <a:solidFill>
                <a:srgbClr val="FFFF00"/>
              </a:solidFill>
            </a:endParaRPr>
          </a:p>
        </p:txBody>
      </p:sp>
      <p:sp>
        <p:nvSpPr>
          <p:cNvPr id="3" name="Tartalom helye 2"/>
          <p:cNvSpPr>
            <a:spLocks noGrp="1"/>
          </p:cNvSpPr>
          <p:nvPr>
            <p:ph idx="1"/>
          </p:nvPr>
        </p:nvSpPr>
        <p:spPr>
          <a:xfrm>
            <a:off x="467544" y="2060848"/>
            <a:ext cx="8229600" cy="4389120"/>
          </a:xfrm>
        </p:spPr>
        <p:txBody>
          <a:bodyPr>
            <a:normAutofit/>
          </a:bodyPr>
          <a:lstStyle/>
          <a:p>
            <a:r>
              <a:rPr lang="hu-HU" dirty="0" smtClean="0"/>
              <a:t>A szimuláció </a:t>
            </a:r>
            <a:r>
              <a:rPr lang="hu-HU" dirty="0" smtClean="0">
                <a:solidFill>
                  <a:srgbClr val="FFFF00"/>
                </a:solidFill>
              </a:rPr>
              <a:t>zárt térben </a:t>
            </a:r>
            <a:r>
              <a:rPr lang="hu-HU" dirty="0" smtClean="0"/>
              <a:t>zajlik.</a:t>
            </a:r>
          </a:p>
          <a:p>
            <a:pPr marL="0" indent="0">
              <a:buNone/>
            </a:pPr>
            <a:endParaRPr lang="hu-HU" sz="1000" dirty="0" smtClean="0"/>
          </a:p>
          <a:p>
            <a:r>
              <a:rPr lang="hu-HU" dirty="0" smtClean="0"/>
              <a:t>Az </a:t>
            </a:r>
            <a:r>
              <a:rPr lang="hu-HU" dirty="0"/>
              <a:t>új sebességek meghatározása a </a:t>
            </a:r>
            <a:r>
              <a:rPr lang="hu-HU" dirty="0">
                <a:solidFill>
                  <a:srgbClr val="FFFF00"/>
                </a:solidFill>
              </a:rPr>
              <a:t>metrikus modell</a:t>
            </a:r>
            <a:r>
              <a:rPr lang="hu-HU" dirty="0"/>
              <a:t> alapján történik (mint a </a:t>
            </a:r>
            <a:r>
              <a:rPr lang="hu-HU" dirty="0" smtClean="0"/>
              <a:t>Vicsek féle </a:t>
            </a:r>
            <a:r>
              <a:rPr lang="hu-HU" dirty="0"/>
              <a:t>modellben</a:t>
            </a:r>
            <a:r>
              <a:rPr lang="hu-HU" dirty="0" smtClean="0"/>
              <a:t>).</a:t>
            </a:r>
          </a:p>
          <a:p>
            <a:pPr marL="0" indent="0">
              <a:buNone/>
            </a:pPr>
            <a:endParaRPr lang="hu-HU" sz="1000" dirty="0" smtClean="0"/>
          </a:p>
          <a:p>
            <a:r>
              <a:rPr lang="hu-HU" dirty="0" smtClean="0"/>
              <a:t>A szimulációs tér </a:t>
            </a:r>
            <a:r>
              <a:rPr lang="hu-HU" dirty="0" smtClean="0">
                <a:solidFill>
                  <a:srgbClr val="FFFF00"/>
                </a:solidFill>
              </a:rPr>
              <a:t>két tengely körül forgatható</a:t>
            </a:r>
            <a:r>
              <a:rPr lang="hu-HU" dirty="0" smtClean="0"/>
              <a:t>, illetve nagyítható.</a:t>
            </a:r>
          </a:p>
          <a:p>
            <a:pPr marL="0" indent="0">
              <a:buNone/>
            </a:pPr>
            <a:endParaRPr lang="hu-HU" sz="1000" dirty="0" smtClean="0"/>
          </a:p>
          <a:p>
            <a:r>
              <a:rPr lang="hu-HU" dirty="0" smtClean="0"/>
              <a:t>Választani lehet, hogy (vörös-zöld) </a:t>
            </a:r>
            <a:r>
              <a:rPr lang="hu-HU" dirty="0" smtClean="0">
                <a:solidFill>
                  <a:srgbClr val="FFFF00"/>
                </a:solidFill>
              </a:rPr>
              <a:t>3D szemüveggel, vagy anélkül </a:t>
            </a:r>
            <a:r>
              <a:rPr lang="hu-HU" dirty="0" smtClean="0"/>
              <a:t>akarjuk nézni a szimulációt.</a:t>
            </a:r>
            <a:endParaRPr lang="hu-HU" dirty="0"/>
          </a:p>
        </p:txBody>
      </p:sp>
    </p:spTree>
    <p:extLst>
      <p:ext uri="{BB962C8B-B14F-4D97-AF65-F5344CB8AC3E}">
        <p14:creationId xmlns:p14="http://schemas.microsoft.com/office/powerpoint/2010/main" val="24853218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755576" y="980728"/>
            <a:ext cx="8229600" cy="1359024"/>
          </a:xfrm>
        </p:spPr>
        <p:txBody>
          <a:bodyPr>
            <a:normAutofit fontScale="90000"/>
          </a:bodyPr>
          <a:lstStyle/>
          <a:p>
            <a:r>
              <a:rPr lang="hu-HU" dirty="0" smtClean="0">
                <a:solidFill>
                  <a:srgbClr val="FFFF00"/>
                </a:solidFill>
              </a:rPr>
              <a:t>A kollektív mozgás szimulációk indítása</a:t>
            </a:r>
            <a:endParaRPr lang="hu-HU" dirty="0">
              <a:solidFill>
                <a:srgbClr val="FFFF00"/>
              </a:solidFill>
            </a:endParaRPr>
          </a:p>
        </p:txBody>
      </p:sp>
      <p:sp>
        <p:nvSpPr>
          <p:cNvPr id="3" name="Tartalom helye 2"/>
          <p:cNvSpPr>
            <a:spLocks noGrp="1"/>
          </p:cNvSpPr>
          <p:nvPr>
            <p:ph idx="1"/>
          </p:nvPr>
        </p:nvSpPr>
        <p:spPr>
          <a:xfrm>
            <a:off x="1835696" y="2924944"/>
            <a:ext cx="5194920" cy="2141592"/>
          </a:xfrm>
        </p:spPr>
        <p:txBody>
          <a:bodyPr>
            <a:normAutofit/>
          </a:bodyPr>
          <a:lstStyle/>
          <a:p>
            <a:pPr marL="0" indent="0" algn="ctr">
              <a:buNone/>
            </a:pPr>
            <a:r>
              <a:rPr lang="hu-HU" dirty="0" err="1" smtClean="0">
                <a:solidFill>
                  <a:srgbClr val="FFFF00"/>
                </a:solidFill>
              </a:rPr>
              <a:t>kollektiv</a:t>
            </a:r>
            <a:r>
              <a:rPr lang="hu-HU" dirty="0" smtClean="0">
                <a:solidFill>
                  <a:srgbClr val="FFFF00"/>
                </a:solidFill>
              </a:rPr>
              <a:t>_2D	</a:t>
            </a:r>
            <a:r>
              <a:rPr lang="hu-HU" dirty="0" smtClean="0"/>
              <a:t>	</a:t>
            </a:r>
            <a:r>
              <a:rPr lang="hu-HU" dirty="0" err="1" smtClean="0">
                <a:hlinkClick r:id="rId2" action="ppaction://hlinkfile"/>
              </a:rPr>
              <a:t>Katt</a:t>
            </a:r>
            <a:r>
              <a:rPr lang="hu-HU" dirty="0" smtClean="0">
                <a:hlinkClick r:id="rId2" action="ppaction://hlinkfile"/>
              </a:rPr>
              <a:t>!</a:t>
            </a:r>
            <a:endParaRPr lang="hu-HU" dirty="0" smtClean="0"/>
          </a:p>
          <a:p>
            <a:pPr marL="0" indent="0" algn="ctr">
              <a:buNone/>
            </a:pPr>
            <a:endParaRPr lang="hu-HU" dirty="0" smtClean="0"/>
          </a:p>
          <a:p>
            <a:pPr marL="0" indent="0" algn="ctr">
              <a:buNone/>
            </a:pPr>
            <a:endParaRPr lang="hu-HU" dirty="0"/>
          </a:p>
          <a:p>
            <a:pPr marL="0" indent="0" algn="ctr">
              <a:buNone/>
            </a:pPr>
            <a:r>
              <a:rPr lang="hu-HU" dirty="0" err="1" smtClean="0">
                <a:solidFill>
                  <a:srgbClr val="FFFF00"/>
                </a:solidFill>
              </a:rPr>
              <a:t>kollektiv</a:t>
            </a:r>
            <a:r>
              <a:rPr lang="hu-HU" dirty="0" smtClean="0">
                <a:solidFill>
                  <a:srgbClr val="FFFF00"/>
                </a:solidFill>
              </a:rPr>
              <a:t>_3D	</a:t>
            </a:r>
            <a:r>
              <a:rPr lang="hu-HU" dirty="0" smtClean="0"/>
              <a:t>	</a:t>
            </a:r>
            <a:r>
              <a:rPr lang="hu-HU" dirty="0" err="1" smtClean="0">
                <a:hlinkClick r:id="rId3" action="ppaction://hlinkfile"/>
              </a:rPr>
              <a:t>Katt</a:t>
            </a:r>
            <a:r>
              <a:rPr lang="hu-HU" dirty="0" smtClean="0">
                <a:hlinkClick r:id="rId3" action="ppaction://hlinkfile"/>
              </a:rPr>
              <a:t>!</a:t>
            </a:r>
            <a:endParaRPr lang="hu-HU" dirty="0"/>
          </a:p>
        </p:txBody>
      </p:sp>
    </p:spTree>
    <p:extLst>
      <p:ext uri="{BB962C8B-B14F-4D97-AF65-F5344CB8AC3E}">
        <p14:creationId xmlns:p14="http://schemas.microsoft.com/office/powerpoint/2010/main" val="1921781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67544" y="2636912"/>
            <a:ext cx="8229600" cy="1143000"/>
          </a:xfrm>
        </p:spPr>
        <p:txBody>
          <a:bodyPr>
            <a:normAutofit/>
          </a:bodyPr>
          <a:lstStyle/>
          <a:p>
            <a:pPr algn="ctr"/>
            <a:r>
              <a:rPr lang="hu-HU" sz="6600" dirty="0" smtClean="0">
                <a:solidFill>
                  <a:srgbClr val="FFFF00"/>
                </a:solidFill>
              </a:rPr>
              <a:t>Köszönöm a figyelmet!</a:t>
            </a:r>
            <a:endParaRPr lang="hu-HU" sz="6600" dirty="0">
              <a:solidFill>
                <a:srgbClr val="FFFF00"/>
              </a:solidFill>
            </a:endParaRPr>
          </a:p>
        </p:txBody>
      </p:sp>
    </p:spTree>
    <p:extLst>
      <p:ext uri="{BB962C8B-B14F-4D97-AF65-F5344CB8AC3E}">
        <p14:creationId xmlns:p14="http://schemas.microsoft.com/office/powerpoint/2010/main" val="8976225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Áramlás">
  <a:themeElements>
    <a:clrScheme name="Zsúp">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Áramlás">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Áramlás">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1479</TotalTime>
  <Words>929</Words>
  <Application>Microsoft Office PowerPoint</Application>
  <PresentationFormat>Diavetítés a képernyőre (4:3 oldalarány)</PresentationFormat>
  <Paragraphs>115</Paragraphs>
  <Slides>21</Slides>
  <Notes>1</Notes>
  <HiddenSlides>0</HiddenSlides>
  <MMClips>0</MMClips>
  <ScaleCrop>false</ScaleCrop>
  <HeadingPairs>
    <vt:vector size="4" baseType="variant">
      <vt:variant>
        <vt:lpstr>Téma</vt:lpstr>
      </vt:variant>
      <vt:variant>
        <vt:i4>1</vt:i4>
      </vt:variant>
      <vt:variant>
        <vt:lpstr>Diacímek</vt:lpstr>
      </vt:variant>
      <vt:variant>
        <vt:i4>21</vt:i4>
      </vt:variant>
    </vt:vector>
  </HeadingPairs>
  <TitlesOfParts>
    <vt:vector size="22" baseType="lpstr">
      <vt:lpstr>Áramlás</vt:lpstr>
      <vt:lpstr>Kollektív mozgások a természetben és számítógépes modellezésük</vt:lpstr>
      <vt:lpstr>Példák kollektív jelenségekre</vt:lpstr>
      <vt:lpstr>Seregélycsapat mozgása</vt:lpstr>
      <vt:lpstr>Halraj mozgása</vt:lpstr>
      <vt:lpstr>Cápa és halraj</vt:lpstr>
      <vt:lpstr>Gnúcsorda vándorlása</vt:lpstr>
      <vt:lpstr>Miért szerveződnek az állatok ilyen nagy csoportokba?</vt:lpstr>
      <vt:lpstr>Az etológusok szerint a csapatba rendeződés komoly előnyt jelent!</vt:lpstr>
      <vt:lpstr>PowerPoint bemutató</vt:lpstr>
      <vt:lpstr>PowerPoint bemutató</vt:lpstr>
      <vt:lpstr>Kollektív mozgások közös jellemzői</vt:lpstr>
      <vt:lpstr>Mit értünk kollektív jelenségen?</vt:lpstr>
      <vt:lpstr>Madár- és halrajok mozgásának modellezése</vt:lpstr>
      <vt:lpstr>Vicsek Tamás és munkatársai modellje (1995)</vt:lpstr>
      <vt:lpstr>Vicsek-féle modell (folytatás)</vt:lpstr>
      <vt:lpstr>Saját szimulációm 2D-ben</vt:lpstr>
      <vt:lpstr>PowerPoint bemutató</vt:lpstr>
      <vt:lpstr>További beállítási lehetőségek</vt:lpstr>
      <vt:lpstr>A 3D szimuláció eltérő jellemzői</vt:lpstr>
      <vt:lpstr>A kollektív mozgás szimulációk indítása</vt:lpstr>
      <vt:lpstr>Köszönöm a figyelmet!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bemutató</dc:title>
  <dc:creator>András</dc:creator>
  <cp:lastModifiedBy>András</cp:lastModifiedBy>
  <cp:revision>196</cp:revision>
  <dcterms:created xsi:type="dcterms:W3CDTF">2016-10-29T15:23:20Z</dcterms:created>
  <dcterms:modified xsi:type="dcterms:W3CDTF">2017-10-02T15:53:47Z</dcterms:modified>
</cp:coreProperties>
</file>