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0"/>
  </p:notesMasterIdLst>
  <p:sldIdLst>
    <p:sldId id="323" r:id="rId2"/>
    <p:sldId id="256" r:id="rId3"/>
    <p:sldId id="293" r:id="rId4"/>
    <p:sldId id="257" r:id="rId5"/>
    <p:sldId id="259" r:id="rId6"/>
    <p:sldId id="314" r:id="rId7"/>
    <p:sldId id="322" r:id="rId8"/>
    <p:sldId id="325" r:id="rId9"/>
    <p:sldId id="324" r:id="rId10"/>
    <p:sldId id="321" r:id="rId11"/>
    <p:sldId id="326" r:id="rId12"/>
    <p:sldId id="343" r:id="rId13"/>
    <p:sldId id="337" r:id="rId14"/>
    <p:sldId id="344" r:id="rId15"/>
    <p:sldId id="327" r:id="rId16"/>
    <p:sldId id="342" r:id="rId17"/>
    <p:sldId id="336" r:id="rId18"/>
    <p:sldId id="346" r:id="rId19"/>
    <p:sldId id="341" r:id="rId20"/>
    <p:sldId id="332" r:id="rId21"/>
    <p:sldId id="347" r:id="rId22"/>
    <p:sldId id="334" r:id="rId23"/>
    <p:sldId id="335" r:id="rId24"/>
    <p:sldId id="339" r:id="rId25"/>
    <p:sldId id="313" r:id="rId26"/>
    <p:sldId id="328" r:id="rId27"/>
    <p:sldId id="329" r:id="rId28"/>
    <p:sldId id="330" r:id="rId29"/>
    <p:sldId id="331" r:id="rId30"/>
    <p:sldId id="345" r:id="rId31"/>
    <p:sldId id="303" r:id="rId32"/>
    <p:sldId id="260" r:id="rId33"/>
    <p:sldId id="333" r:id="rId34"/>
    <p:sldId id="309" r:id="rId35"/>
    <p:sldId id="261" r:id="rId36"/>
    <p:sldId id="291" r:id="rId37"/>
    <p:sldId id="349" r:id="rId38"/>
    <p:sldId id="348" r:id="rId39"/>
    <p:sldId id="350" r:id="rId40"/>
    <p:sldId id="292" r:id="rId41"/>
    <p:sldId id="351" r:id="rId42"/>
    <p:sldId id="298" r:id="rId43"/>
    <p:sldId id="262" r:id="rId44"/>
    <p:sldId id="300" r:id="rId45"/>
    <p:sldId id="352" r:id="rId46"/>
    <p:sldId id="353" r:id="rId47"/>
    <p:sldId id="354" r:id="rId48"/>
    <p:sldId id="355" r:id="rId4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84"/>
    </p:cViewPr>
  </p:sorterViewPr>
  <p:notesViewPr>
    <p:cSldViewPr>
      <p:cViewPr varScale="1">
        <p:scale>
          <a:sx n="67" d="100"/>
          <a:sy n="67" d="100"/>
        </p:scale>
        <p:origin x="-3106" y="-77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9B88BD-3880-4C67-9EB1-FBA3447384D8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32FDF8-0853-4866-BD0A-1574BE61358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24348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u-HU" smtClean="0"/>
              <a:t>Alcím mintájának szerkesztése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u-HU" smtClean="0"/>
              <a:t>Kép beszúrásához kattintson az ikonra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u-HU" smtClean="0"/>
              <a:t>Mintaszöveg szerkesztése</a:t>
            </a:r>
          </a:p>
          <a:p>
            <a:pPr lvl="1" eaLnBrk="1" latinLnBrk="0" hangingPunct="1"/>
            <a:r>
              <a:rPr kumimoji="0" lang="hu-HU" smtClean="0"/>
              <a:t>Második szint</a:t>
            </a:r>
          </a:p>
          <a:p>
            <a:pPr lvl="2" eaLnBrk="1" latinLnBrk="0" hangingPunct="1"/>
            <a:r>
              <a:rPr kumimoji="0" lang="hu-HU" smtClean="0"/>
              <a:t>Harmadik szint</a:t>
            </a:r>
          </a:p>
          <a:p>
            <a:pPr lvl="3" eaLnBrk="1" latinLnBrk="0" hangingPunct="1"/>
            <a:r>
              <a:rPr kumimoji="0" lang="hu-HU" smtClean="0"/>
              <a:t>Negyedik szint</a:t>
            </a:r>
          </a:p>
          <a:p>
            <a:pPr lvl="4" eaLnBrk="1" latinLnBrk="0" hangingPunct="1"/>
            <a:r>
              <a:rPr kumimoji="0" lang="hu-HU" smtClean="0"/>
              <a:t>Ötödik szint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D4073CF-9D46-45C6-8333-DDC0AF979A74}" type="datetimeFigureOut">
              <a:rPr lang="hu-HU" smtClean="0"/>
              <a:t>2018. 09. 25.</a:t>
            </a:fld>
            <a:endParaRPr lang="hu-H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5A19302-858C-4760-BB09-C9810D57AE9B}" type="slidenum">
              <a:rPr lang="hu-HU" smtClean="0"/>
              <a:t>‹#›</a:t>
            </a:fld>
            <a:endParaRPr lang="hu-H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gnus%20hat&#225;s%203D/vide&#243;k/g&#243;lok%20v&#225;gva.mp4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gnus%20hat&#225;s%203D/vide&#243;k/6%20Flow%20over%20rotating%20sphere%20(Magnus%20effect).mp4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Magnus%20hat&#225;s%203D/vide&#243;k/5%20curved%20ball...%20v&#225;gva.mp4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Magnus%20hat&#225;s%203D/vide&#243;k/3%20Weaponize...v&#225;gva.mp4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Magnus%20hat&#225;s%203D/vide&#243;k/12%20Surprising...%20v&#225;gva.mp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hyperlink" Target="Magnus%20hat&#225;s%203D/vide&#243;k/1%20Highest%20Shot%20Ever%20Made%20in%20North%20America.mp4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Magnus%20hat&#225;s%203D/vide&#243;k/8%20Pusk&#225;s%20&#214;csi.mp4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Magnus%20hat&#225;s%203D/vide&#243;k/10%20The%20Rotor%20Ship%20%20AKA%20Rotary%20Ship%20(1924).mp4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hyperlink" Target="Magnus%20hat&#225;s%203D/vide&#243;k/2%20E-ship%20v&#225;gva.mp4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Magnus%20hat&#225;s%203D/vide&#243;k/4%20Spinning%20cylinder%20wing%20v&#225;gva.mp4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Magnus%20hat&#225;s%203D/program/Magnus_3D.exe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Maxwell%203D/Maxwell%203D_v&#233;gs&#337;/Maxwell_3D.exe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bajabela.hu/weboldal/fizika/fizika.php" TargetMode="External"/><Relationship Id="rId2" Type="http://schemas.openxmlformats.org/officeDocument/2006/relationships/hyperlink" Target="http://szkladanyi.blog.hu/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Magnus%20hat&#225;s%203D/vide&#243;k/7%20Football%20physics%20The%20impossible%20free%20kick%20-%20Erez%20Garty.mp4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2OSrvzNW9FE" TargetMode="External"/><Relationship Id="rId3" Type="http://schemas.openxmlformats.org/officeDocument/2006/relationships/hyperlink" Target="http://www.fizkiserlet.eoldal.hu/cikkek/aramlastani-kiserletek-es-magnus-jelensegek-levegoben-es-folyadekokban.html" TargetMode="External"/><Relationship Id="rId7" Type="http://schemas.openxmlformats.org/officeDocument/2006/relationships/hyperlink" Target="https://hu.wikipedia.org/wiki/Magnus-effektus" TargetMode="External"/><Relationship Id="rId2" Type="http://schemas.openxmlformats.org/officeDocument/2006/relationships/hyperlink" Target="http://physics.wooster.edu/JrIS/Files/Ahmad_Web_Article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Magnus_effect" TargetMode="External"/><Relationship Id="rId5" Type="http://schemas.openxmlformats.org/officeDocument/2006/relationships/hyperlink" Target="https://hu.wikipedia.org/wiki/K%C3%B6zegellen%C3%A1ll%C3%A1s" TargetMode="External"/><Relationship Id="rId4" Type="http://schemas.openxmlformats.org/officeDocument/2006/relationships/hyperlink" Target="https://www.grc.nasa.gov/www/k-12/airplane/beach.html" TargetMode="Externa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kfki.hu/~cheminfo/hun/eloado/maxwell/maxwell.html" TargetMode="External"/><Relationship Id="rId3" Type="http://schemas.openxmlformats.org/officeDocument/2006/relationships/hyperlink" Target="http://farside.ph.utexas.edu/teaching/329/lectures/node43.html" TargetMode="External"/><Relationship Id="rId7" Type="http://schemas.openxmlformats.org/officeDocument/2006/relationships/hyperlink" Target="http://nagysandor.eu/physlet/applets/maxwell.html" TargetMode="External"/><Relationship Id="rId2" Type="http://schemas.openxmlformats.org/officeDocument/2006/relationships/hyperlink" Target="http://spiff.rit.edu/richmond/baseball/traj/traj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agysandor.eu/AsimovTeka/Maxwell_Kakol/index.html#help" TargetMode="External"/><Relationship Id="rId5" Type="http://schemas.openxmlformats.org/officeDocument/2006/relationships/hyperlink" Target="http://nagysandor.eu/AsimovTeka/IdealGas_PhET/index.html" TargetMode="External"/><Relationship Id="rId4" Type="http://schemas.openxmlformats.org/officeDocument/2006/relationships/hyperlink" Target="http://www.science-on-stage.de/images/downloads/iStage_3_-_CSAVAROS_FIZIKA.pdf" TargetMode="External"/><Relationship Id="rId9" Type="http://schemas.openxmlformats.org/officeDocument/2006/relationships/hyperlink" Target="https://hu.wikipedia.org/wiki/Maxwell%E2%80%93Boltzmann-eloszl%C3%A1s" TargetMode="Externa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m57cimnJ7fc" TargetMode="External"/><Relationship Id="rId13" Type="http://schemas.openxmlformats.org/officeDocument/2006/relationships/hyperlink" Target="https://www.youtube.com/watch?v=2OSrvzNW9FE" TargetMode="External"/><Relationship Id="rId3" Type="http://schemas.openxmlformats.org/officeDocument/2006/relationships/hyperlink" Target="https://www.youtube.com/watch?v=2pQga7jxAyc" TargetMode="External"/><Relationship Id="rId7" Type="http://schemas.openxmlformats.org/officeDocument/2006/relationships/hyperlink" Target="https://www.youtube.com/watch?v=dOidBR_b2Ck" TargetMode="External"/><Relationship Id="rId12" Type="http://schemas.openxmlformats.org/officeDocument/2006/relationships/hyperlink" Target="https://www.youtube.com/watch?v=ArI94Pmpudw" TargetMode="External"/><Relationship Id="rId2" Type="http://schemas.openxmlformats.org/officeDocument/2006/relationships/hyperlink" Target="https://imgur.com/gallery/zvAGbEP/comment/82335744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8kVuKAqy_2k" TargetMode="External"/><Relationship Id="rId11" Type="http://schemas.openxmlformats.org/officeDocument/2006/relationships/hyperlink" Target="https://www.youtube.com/watch?v=SXYjV2IpxGw" TargetMode="External"/><Relationship Id="rId5" Type="http://schemas.openxmlformats.org/officeDocument/2006/relationships/hyperlink" Target="https://www.youtube.com/watch?v=acXvl-8xrBM" TargetMode="External"/><Relationship Id="rId10" Type="http://schemas.openxmlformats.org/officeDocument/2006/relationships/hyperlink" Target="https://www.youtube.com/watch?v=1B_7JxGsK7Y" TargetMode="External"/><Relationship Id="rId4" Type="http://schemas.openxmlformats.org/officeDocument/2006/relationships/hyperlink" Target="https://www.youtube.com/watch?v=4VFcovvvQXA" TargetMode="External"/><Relationship Id="rId9" Type="http://schemas.openxmlformats.org/officeDocument/2006/relationships/hyperlink" Target="http://www.nemzetisport.hu/spanyol_labdarugas/video-sose-latott-elkepeszto-puskas-gol-szogletbol-bal-kulsovel-2290495" TargetMode="Externa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husearchq=heinrich+gustav+magnus+(1802-70)&amp;tbm=isch&amp;tbo=u&amp;source=univ&amp;sa=x&amp;ved=0ahukewitqp7pul3cahukjiwkhuk6bu4qsaqipw&amp;biw=1280&amp;bih=588/#imgrc=Td1KLuJ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22" y="980728"/>
            <a:ext cx="9081230" cy="4996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82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Beszámoló a 2018. évi</a:t>
            </a:r>
            <a:br>
              <a:rPr lang="hu-HU" dirty="0" smtClean="0"/>
            </a:br>
            <a:r>
              <a:rPr lang="hu-HU" dirty="0" smtClean="0"/>
              <a:t>kutatótanári tevékenységről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/>
              <a:t>d</a:t>
            </a:r>
            <a:r>
              <a:rPr lang="hu-HU" dirty="0" smtClean="0"/>
              <a:t>r. Szkladányi András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4187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560" y="98072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u-HU" dirty="0" smtClean="0">
                <a:solidFill>
                  <a:srgbClr val="FFFF00"/>
                </a:solidFill>
              </a:rPr>
              <a:t>Kutatótanári pályázatomban vállalt feladatok</a:t>
            </a:r>
            <a:endParaRPr lang="hu-HU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2933680"/>
          </a:xfrm>
        </p:spPr>
        <p:txBody>
          <a:bodyPr/>
          <a:lstStyle/>
          <a:p>
            <a:pPr lvl="0"/>
            <a:r>
              <a:rPr lang="hu-HU" dirty="0"/>
              <a:t>Innovációs tevékenység a Mikola Sándor Országos Tehetségkutató Fizikaverseny Feladatkitűző </a:t>
            </a:r>
            <a:r>
              <a:rPr lang="hu-HU" dirty="0" smtClean="0"/>
              <a:t>Bizottságában</a:t>
            </a:r>
          </a:p>
          <a:p>
            <a:pPr marL="0" lvl="0" indent="0">
              <a:buNone/>
            </a:pPr>
            <a:endParaRPr lang="hu-HU" dirty="0"/>
          </a:p>
          <a:p>
            <a:pPr lvl="0"/>
            <a:r>
              <a:rPr lang="hu-HU" dirty="0"/>
              <a:t>A középiskolai fizikaoktatást támogató számítógépes modellprogramok </a:t>
            </a:r>
            <a:r>
              <a:rPr lang="hu-HU" dirty="0" smtClean="0"/>
              <a:t>készítése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1478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hu-HU" sz="4000" dirty="0" smtClean="0">
                <a:solidFill>
                  <a:srgbClr val="FFFF00"/>
                </a:solidFill>
              </a:rPr>
              <a:t>2018. </a:t>
            </a:r>
            <a:r>
              <a:rPr lang="hu-HU" sz="4000" dirty="0">
                <a:solidFill>
                  <a:srgbClr val="FFFF00"/>
                </a:solidFill>
              </a:rPr>
              <a:t>é</a:t>
            </a:r>
            <a:r>
              <a:rPr lang="hu-HU" sz="4000" dirty="0" smtClean="0">
                <a:solidFill>
                  <a:srgbClr val="FFFF00"/>
                </a:solidFill>
              </a:rPr>
              <a:t>vben végzett Mikola Bizottsági tevékenység</a:t>
            </a:r>
            <a:endParaRPr lang="hu-HU" sz="4000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3725768"/>
          </a:xfrm>
        </p:spPr>
        <p:txBody>
          <a:bodyPr>
            <a:normAutofit/>
          </a:bodyPr>
          <a:lstStyle/>
          <a:p>
            <a:r>
              <a:rPr lang="hu-HU" sz="3200" dirty="0"/>
              <a:t>Feladatjavaslatok készítése mindhárom fordulóra</a:t>
            </a:r>
          </a:p>
          <a:p>
            <a:r>
              <a:rPr lang="hu-HU" sz="3200" dirty="0" smtClean="0"/>
              <a:t>Az 1. forduló feladatsorának összeállítása és a megoldási útmutató elkészítése</a:t>
            </a:r>
          </a:p>
          <a:p>
            <a:r>
              <a:rPr lang="hu-HU" sz="3200" dirty="0" smtClean="0"/>
              <a:t>10. évfolyamos döntő feladatsorának és megoldási útmutatójának lektorálása</a:t>
            </a:r>
          </a:p>
        </p:txBody>
      </p:sp>
    </p:spTree>
    <p:extLst>
      <p:ext uri="{BB962C8B-B14F-4D97-AF65-F5344CB8AC3E}">
        <p14:creationId xmlns:p14="http://schemas.microsoft.com/office/powerpoint/2010/main" val="107594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hu-HU" dirty="0" smtClean="0">
                <a:solidFill>
                  <a:srgbClr val="FFFF00"/>
                </a:solidFill>
              </a:rPr>
              <a:t>Új fizikai szimulációk készítése, illetve korábbiak továbbfejlesztése</a:t>
            </a:r>
            <a:endParaRPr lang="hu-HU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3140968"/>
            <a:ext cx="8229600" cy="2213600"/>
          </a:xfrm>
        </p:spPr>
        <p:txBody>
          <a:bodyPr>
            <a:normAutofit fontScale="70000" lnSpcReduction="20000"/>
          </a:bodyPr>
          <a:lstStyle/>
          <a:p>
            <a:r>
              <a:rPr lang="hu-HU" sz="3600" dirty="0" smtClean="0"/>
              <a:t>Magnus-hatás: stacionárius közegben </a:t>
            </a:r>
            <a:r>
              <a:rPr lang="hu-HU" sz="3600" dirty="0"/>
              <a:t>haladó és forgó mozgást végző gömb szimulációja </a:t>
            </a:r>
            <a:r>
              <a:rPr lang="hu-HU" sz="3600" dirty="0" smtClean="0"/>
              <a:t>3D-ben (új)</a:t>
            </a:r>
          </a:p>
          <a:p>
            <a:endParaRPr lang="hu-HU" sz="3600" dirty="0" smtClean="0"/>
          </a:p>
          <a:p>
            <a:pPr>
              <a:lnSpc>
                <a:spcPct val="120000"/>
              </a:lnSpc>
            </a:pPr>
            <a:r>
              <a:rPr lang="hu-HU" sz="3600" dirty="0" smtClean="0"/>
              <a:t>Maxwell-Boltzmann-féle sebességeloszlás ideális </a:t>
            </a:r>
            <a:r>
              <a:rPr lang="hu-HU" sz="3600" dirty="0"/>
              <a:t>gázban </a:t>
            </a:r>
            <a:r>
              <a:rPr lang="hu-HU" sz="3600" dirty="0" smtClean="0"/>
              <a:t>3D-ben (korábbi 2D-s szimuláció továbbfejlesztése)</a:t>
            </a:r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248361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021056"/>
          </a:xfrm>
        </p:spPr>
        <p:txBody>
          <a:bodyPr>
            <a:normAutofit/>
          </a:bodyPr>
          <a:lstStyle/>
          <a:p>
            <a:pPr algn="ctr"/>
            <a:r>
              <a:rPr lang="hu-HU" sz="5400" dirty="0" smtClean="0">
                <a:solidFill>
                  <a:srgbClr val="FFFF00"/>
                </a:solidFill>
              </a:rPr>
              <a:t>Magnus hatás </a:t>
            </a:r>
            <a:r>
              <a:rPr lang="hu-HU" sz="5400" dirty="0">
                <a:solidFill>
                  <a:srgbClr val="FFFF00"/>
                </a:solidFill>
              </a:rPr>
              <a:t>modellezése </a:t>
            </a:r>
            <a:r>
              <a:rPr lang="hu-HU" sz="5400" dirty="0" smtClean="0">
                <a:solidFill>
                  <a:srgbClr val="FFFF00"/>
                </a:solidFill>
              </a:rPr>
              <a:t>három </a:t>
            </a:r>
            <a:r>
              <a:rPr lang="hu-HU" sz="5400" dirty="0">
                <a:solidFill>
                  <a:srgbClr val="FFFF00"/>
                </a:solidFill>
              </a:rPr>
              <a:t>dimenzióban</a:t>
            </a:r>
            <a:br>
              <a:rPr lang="hu-HU" sz="5400" dirty="0">
                <a:solidFill>
                  <a:srgbClr val="FFFF00"/>
                </a:solidFill>
              </a:rPr>
            </a:br>
            <a:endParaRPr lang="hu-H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42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8229600" cy="722344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solidFill>
                  <a:srgbClr val="FFFF00"/>
                </a:solidFill>
              </a:rPr>
              <a:t>Közegben lévő gömbre ható erők</a:t>
            </a:r>
            <a:endParaRPr lang="hu-HU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artalom helye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988840"/>
                <a:ext cx="8229600" cy="4389120"/>
              </a:xfrm>
            </p:spPr>
            <p:txBody>
              <a:bodyPr>
                <a:normAutofit fontScale="70000" lnSpcReduction="20000"/>
              </a:bodyPr>
              <a:lstStyle/>
              <a:p>
                <a:r>
                  <a:rPr lang="hu-HU" sz="3600" dirty="0" smtClean="0">
                    <a:solidFill>
                      <a:srgbClr val="FFFF00"/>
                    </a:solidFill>
                  </a:rPr>
                  <a:t>Nehézségi erő: mindig fellép	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hu-HU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p>
                        <m:sSup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hu-HU" i="1">
                          <a:latin typeface="Cambria Math" panose="02040503050406030204" pitchFamily="18" charset="0"/>
                        </a:rPr>
                        <m:t>𝜚</m:t>
                      </m:r>
                      <m:acc>
                        <m:accPr>
                          <m:chr m:val="⃗"/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hu-HU" dirty="0"/>
              </a:p>
              <a:p>
                <a:endParaRPr lang="hu-HU" dirty="0" smtClean="0"/>
              </a:p>
              <a:p>
                <a:r>
                  <a:rPr lang="hu-HU" sz="3600" dirty="0" smtClean="0">
                    <a:solidFill>
                      <a:srgbClr val="FFFF00"/>
                    </a:solidFill>
                  </a:rPr>
                  <a:t>Felhajtóerő: ha a közeg nem súlytalan (általában igaz)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hu-HU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hu-HU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hu-HU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p>
                        <m:sSup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sSub>
                        <m:sSub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𝜚</m:t>
                          </m:r>
                        </m:e>
                        <m:sub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acc>
                        <m:accPr>
                          <m:chr m:val="⃗"/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hu-HU" dirty="0"/>
              </a:p>
              <a:p>
                <a:endParaRPr lang="hu-HU" dirty="0" smtClean="0"/>
              </a:p>
              <a:p>
                <a:r>
                  <a:rPr lang="hu-HU" sz="3600" dirty="0" smtClean="0">
                    <a:solidFill>
                      <a:srgbClr val="FFFF00"/>
                    </a:solidFill>
                  </a:rPr>
                  <a:t>Közegellenállási erő: ha a test mozog a közeghez képest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hu-HU" i="1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p>
                            <m:sSupPr>
                              <m:ctrlPr>
                                <a:rPr lang="hu-HU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𝜋𝜚</m:t>
                          </m:r>
                        </m:e>
                        <m:sub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sSub>
                        <m:sSub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𝜈</m:t>
                          </m:r>
                        </m:e>
                        <m:sub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𝑟𝑒𝑙</m:t>
                          </m:r>
                        </m:sub>
                      </m:sSub>
                      <m:sSub>
                        <m:sSub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𝜈</m:t>
                              </m:r>
                            </m:e>
                          </m:acc>
                        </m:e>
                        <m:sub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𝑟𝑒𝑙</m:t>
                          </m:r>
                        </m:sub>
                      </m:sSub>
                    </m:oMath>
                  </m:oMathPara>
                </a14:m>
                <a:endParaRPr lang="hu-HU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𝜈</m:t>
                              </m:r>
                            </m:e>
                          </m:acc>
                        </m:e>
                        <m:sub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𝑟𝑒𝑙</m:t>
                          </m:r>
                        </m:sub>
                      </m:sSub>
                      <m:r>
                        <a:rPr lang="hu-HU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𝜈</m:t>
                              </m:r>
                            </m:e>
                          </m:acc>
                        </m:e>
                        <m:sub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ö</m:t>
                          </m:r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𝑚𝑏</m:t>
                          </m:r>
                        </m:sub>
                      </m:sSub>
                      <m:r>
                        <a:rPr lang="hu-HU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𝜈</m:t>
                              </m:r>
                            </m:e>
                          </m:acc>
                        </m:e>
                        <m:sub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𝑠𝑧</m:t>
                          </m:r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é</m:t>
                          </m:r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𝑙</m:t>
                          </m:r>
                        </m:sub>
                      </m:sSub>
                    </m:oMath>
                  </m:oMathPara>
                </a14:m>
                <a:endParaRPr lang="hu-HU" dirty="0"/>
              </a:p>
              <a:p>
                <a:endParaRPr lang="hu-HU" dirty="0" smtClean="0"/>
              </a:p>
              <a:p>
                <a:r>
                  <a:rPr lang="hu-HU" sz="3600" dirty="0" smtClean="0">
                    <a:solidFill>
                      <a:srgbClr val="FFFF00"/>
                    </a:solidFill>
                  </a:rPr>
                  <a:t>Magnus-erő: ha a test forog</a:t>
                </a:r>
                <a:endParaRPr lang="hu-HU" sz="36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3" name="Tartalom hely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988840"/>
                <a:ext cx="8229600" cy="4389120"/>
              </a:xfrm>
              <a:blipFill>
                <a:blip r:embed="rId2"/>
                <a:stretch>
                  <a:fillRect l="-815" t="-2500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676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57061" y="908719"/>
            <a:ext cx="8229600" cy="217372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hu-HU" sz="3200" dirty="0"/>
              <a:t>Forgást nem végző </a:t>
            </a:r>
            <a:r>
              <a:rPr lang="hu-HU" sz="3200" dirty="0" smtClean="0"/>
              <a:t>gömb közegben történő haladásakor a </a:t>
            </a:r>
            <a:r>
              <a:rPr lang="hu-HU" sz="3200" dirty="0"/>
              <a:t>közeg </a:t>
            </a:r>
            <a:r>
              <a:rPr lang="hu-HU" sz="3200" dirty="0" smtClean="0"/>
              <a:t>körbe áramolja a gömböt, miközben közegellenállási </a:t>
            </a:r>
            <a:r>
              <a:rPr lang="hu-HU" sz="3200" dirty="0"/>
              <a:t>erő </a:t>
            </a:r>
            <a:r>
              <a:rPr lang="hu-HU" sz="3200" dirty="0" smtClean="0"/>
              <a:t>lép fel, amely a gömb </a:t>
            </a:r>
            <a:r>
              <a:rPr lang="hu-HU" sz="3200" dirty="0"/>
              <a:t>sebességével ellentétes </a:t>
            </a:r>
            <a:r>
              <a:rPr lang="hu-HU" sz="3200" dirty="0" smtClean="0"/>
              <a:t>irányú.</a:t>
            </a:r>
            <a:endParaRPr lang="hu-HU" sz="32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3501008"/>
            <a:ext cx="4464596" cy="2898453"/>
          </a:xfrm>
          <a:prstGeom prst="rect">
            <a:avLst/>
          </a:prstGeom>
        </p:spPr>
      </p:pic>
      <p:sp>
        <p:nvSpPr>
          <p:cNvPr id="5" name="Balra nyíl 4"/>
          <p:cNvSpPr/>
          <p:nvPr/>
        </p:nvSpPr>
        <p:spPr>
          <a:xfrm>
            <a:off x="3534392" y="4869160"/>
            <a:ext cx="576064" cy="144016"/>
          </a:xfrm>
          <a:prstGeom prst="leftArrow">
            <a:avLst/>
          </a:prstGeom>
          <a:solidFill>
            <a:srgbClr val="FF0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/>
          <p:cNvSpPr/>
          <p:nvPr/>
        </p:nvSpPr>
        <p:spPr>
          <a:xfrm>
            <a:off x="4604988" y="4847174"/>
            <a:ext cx="333746" cy="46166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hu-HU" sz="2400" u="sng" cap="none" spc="0" dirty="0" smtClean="0">
                <a:ln/>
                <a:solidFill>
                  <a:schemeClr val="bg2"/>
                </a:solidFill>
                <a:effectLst/>
              </a:rPr>
              <a:t>v</a:t>
            </a:r>
            <a:endParaRPr lang="hu-HU" sz="2400" u="sng" cap="none" spc="0" dirty="0">
              <a:ln/>
              <a:solidFill>
                <a:schemeClr val="bg2"/>
              </a:solidFill>
              <a:effectLst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3356882" y="4970078"/>
            <a:ext cx="460382" cy="46166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hu-HU" sz="2400" u="sng" cap="none" spc="0" dirty="0" smtClean="0">
                <a:ln/>
                <a:solidFill>
                  <a:schemeClr val="bg2"/>
                </a:solidFill>
                <a:effectLst/>
              </a:rPr>
              <a:t>F</a:t>
            </a:r>
            <a:r>
              <a:rPr lang="hu-HU" sz="2400" u="sng" cap="none" spc="0" baseline="-25000" dirty="0" smtClean="0">
                <a:ln/>
                <a:solidFill>
                  <a:schemeClr val="bg2"/>
                </a:solidFill>
                <a:effectLst/>
              </a:rPr>
              <a:t>k</a:t>
            </a:r>
            <a:endParaRPr lang="hu-HU" sz="2400" u="sng" cap="none" spc="0" baseline="-25000" dirty="0">
              <a:ln/>
              <a:solidFill>
                <a:schemeClr val="bg2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3828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278966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hu-HU" dirty="0"/>
              <a:t>Ha </a:t>
            </a:r>
            <a:r>
              <a:rPr lang="hu-HU" dirty="0" smtClean="0"/>
              <a:t>a </a:t>
            </a:r>
            <a:r>
              <a:rPr lang="hu-HU" dirty="0"/>
              <a:t>gömb </a:t>
            </a:r>
            <a:r>
              <a:rPr lang="hu-HU" dirty="0" smtClean="0"/>
              <a:t>a nyugvó közegben forog</a:t>
            </a:r>
            <a:r>
              <a:rPr lang="hu-HU" dirty="0"/>
              <a:t>, a súrlódás következtében </a:t>
            </a:r>
            <a:r>
              <a:rPr lang="hu-HU" dirty="0" smtClean="0"/>
              <a:t>a gömb </a:t>
            </a:r>
            <a:r>
              <a:rPr lang="hu-HU" dirty="0"/>
              <a:t>felülete közegrészecskéket ragad magával és így cirkulációt kelt. A cirkulációs áramlásban a sebesség a felülettől távolodva csökken, a felület közvetlen közelében megegyezik a </a:t>
            </a:r>
            <a:r>
              <a:rPr lang="hu-HU" dirty="0" smtClean="0"/>
              <a:t>gömb </a:t>
            </a:r>
            <a:r>
              <a:rPr lang="hu-HU" dirty="0"/>
              <a:t>kerületi sebességével. A közeg áramvonalai koncentrikus körök lesznek, melyek középpontja a gömb középpontja.</a:t>
            </a: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3184" y="4077072"/>
            <a:ext cx="3465340" cy="2592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82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885880"/>
            <a:ext cx="8507288" cy="254312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hu-HU" dirty="0" smtClean="0"/>
              <a:t>Ha a közeg áramlik a </a:t>
            </a:r>
            <a:r>
              <a:rPr lang="hu-HU" dirty="0"/>
              <a:t>forgó </a:t>
            </a:r>
            <a:r>
              <a:rPr lang="hu-HU" dirty="0" smtClean="0"/>
              <a:t>gömb </a:t>
            </a:r>
            <a:r>
              <a:rPr lang="hu-HU" dirty="0" smtClean="0"/>
              <a:t>körül, </a:t>
            </a:r>
            <a:r>
              <a:rPr lang="hu-HU" dirty="0" smtClean="0"/>
              <a:t>akkor a két </a:t>
            </a:r>
            <a:r>
              <a:rPr lang="hu-HU" dirty="0"/>
              <a:t>áramlás szuperpozíciója alakul ki. Ahol </a:t>
            </a:r>
            <a:r>
              <a:rPr lang="hu-HU" dirty="0" smtClean="0"/>
              <a:t>a cirkuláció és </a:t>
            </a:r>
            <a:r>
              <a:rPr lang="hu-HU" dirty="0"/>
              <a:t>a szimmetrikus áramlás </a:t>
            </a:r>
            <a:r>
              <a:rPr lang="hu-HU" dirty="0" smtClean="0"/>
              <a:t>sebessége </a:t>
            </a:r>
            <a:r>
              <a:rPr lang="hu-HU" dirty="0"/>
              <a:t>egyirányú, </a:t>
            </a:r>
            <a:r>
              <a:rPr lang="hu-HU" dirty="0" smtClean="0"/>
              <a:t>ott az </a:t>
            </a:r>
            <a:r>
              <a:rPr lang="hu-HU" dirty="0"/>
              <a:t>eredő sebesség </a:t>
            </a:r>
            <a:r>
              <a:rPr lang="hu-HU" dirty="0" smtClean="0"/>
              <a:t>nagysága e </a:t>
            </a:r>
            <a:r>
              <a:rPr lang="hu-HU" dirty="0"/>
              <a:t>két sebességkomponens </a:t>
            </a:r>
            <a:r>
              <a:rPr lang="hu-HU" dirty="0" smtClean="0"/>
              <a:t>összege lesz, ahol pedig ellentétes irányú, ott a </a:t>
            </a:r>
            <a:r>
              <a:rPr lang="hu-HU" dirty="0"/>
              <a:t>kettő különbsége</a:t>
            </a:r>
            <a:r>
              <a:rPr lang="hu-HU" dirty="0" smtClean="0"/>
              <a:t>.</a:t>
            </a:r>
            <a:endParaRPr lang="hu-HU" dirty="0"/>
          </a:p>
        </p:txBody>
      </p:sp>
      <p:sp>
        <p:nvSpPr>
          <p:cNvPr id="5" name="Téglalap 4"/>
          <p:cNvSpPr/>
          <p:nvPr/>
        </p:nvSpPr>
        <p:spPr>
          <a:xfrm>
            <a:off x="3794004" y="3140967"/>
            <a:ext cx="3746484" cy="361348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004" y="3356992"/>
            <a:ext cx="3751583" cy="334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16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242962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hu-HU" sz="2800" dirty="0" smtClean="0"/>
              <a:t>Bernoulli törvénye értelmében egy </a:t>
            </a:r>
            <a:r>
              <a:rPr lang="hu-HU" sz="2800" dirty="0"/>
              <a:t>közeg nyomása lecsökken, ha </a:t>
            </a:r>
            <a:r>
              <a:rPr lang="hu-HU" sz="2800" dirty="0" smtClean="0"/>
              <a:t>a sebessége </a:t>
            </a:r>
            <a:r>
              <a:rPr lang="hu-HU" sz="2800" dirty="0"/>
              <a:t>megnő. A nagyobb és a kisebb közegsebességű </a:t>
            </a:r>
            <a:r>
              <a:rPr lang="hu-HU" sz="2800" dirty="0" smtClean="0"/>
              <a:t>oldal </a:t>
            </a:r>
            <a:r>
              <a:rPr lang="hu-HU" sz="2800" dirty="0"/>
              <a:t>között </a:t>
            </a:r>
            <a:r>
              <a:rPr lang="hu-HU" sz="2800" dirty="0" smtClean="0"/>
              <a:t>ezért </a:t>
            </a:r>
            <a:r>
              <a:rPr lang="hu-HU" sz="2800" dirty="0"/>
              <a:t>nyomáskülönbség lép fel, mely az áramlás irányára merőleges </a:t>
            </a:r>
            <a:r>
              <a:rPr lang="hu-HU" sz="2800" dirty="0" smtClean="0"/>
              <a:t>erőt hoz létre.</a:t>
            </a:r>
          </a:p>
          <a:p>
            <a:pPr marL="0" indent="0" algn="just">
              <a:buNone/>
            </a:pPr>
            <a:r>
              <a:rPr lang="hu-HU" sz="2800" dirty="0" smtClean="0">
                <a:solidFill>
                  <a:srgbClr val="FFFF00"/>
                </a:solidFill>
              </a:rPr>
              <a:t>Az </a:t>
            </a:r>
            <a:r>
              <a:rPr lang="hu-HU" sz="2800" dirty="0">
                <a:solidFill>
                  <a:srgbClr val="FFFF00"/>
                </a:solidFill>
              </a:rPr>
              <a:t>ún. Magnus-erő iránya </a:t>
            </a:r>
            <a:r>
              <a:rPr lang="hu-HU" sz="2800" dirty="0" smtClean="0">
                <a:solidFill>
                  <a:srgbClr val="FFFF00"/>
                </a:solidFill>
              </a:rPr>
              <a:t>tehát merőleges </a:t>
            </a:r>
            <a:r>
              <a:rPr lang="hu-HU" sz="2800" dirty="0">
                <a:solidFill>
                  <a:srgbClr val="FFFF00"/>
                </a:solidFill>
              </a:rPr>
              <a:t>a sebességre és a </a:t>
            </a:r>
            <a:r>
              <a:rPr lang="hu-HU" sz="2800" dirty="0" smtClean="0">
                <a:solidFill>
                  <a:srgbClr val="FFFF00"/>
                </a:solidFill>
              </a:rPr>
              <a:t>forgástengelyre is. </a:t>
            </a:r>
            <a:endParaRPr lang="hu-HU" sz="2800" dirty="0">
              <a:solidFill>
                <a:srgbClr val="FFFF00"/>
              </a:solidFill>
            </a:endParaRPr>
          </a:p>
          <a:p>
            <a:pPr algn="just"/>
            <a:endParaRPr lang="hu-HU" dirty="0"/>
          </a:p>
        </p:txBody>
      </p:sp>
      <p:pic>
        <p:nvPicPr>
          <p:cNvPr id="4" name="Tartalom hely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3789040"/>
            <a:ext cx="8229600" cy="2303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88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917848"/>
            <a:ext cx="8229600" cy="1863080"/>
          </a:xfrm>
        </p:spPr>
        <p:txBody>
          <a:bodyPr>
            <a:noAutofit/>
          </a:bodyPr>
          <a:lstStyle/>
          <a:p>
            <a:r>
              <a:rPr lang="hu-HU" sz="4000" dirty="0" smtClean="0">
                <a:solidFill>
                  <a:srgbClr val="FFFF00"/>
                </a:solidFill>
              </a:rPr>
              <a:t>A kezdetben álló, majd forgásba hozott henger körüli áramlás a valóságban örvényes </a:t>
            </a:r>
            <a:r>
              <a:rPr lang="hu-HU" sz="3200" dirty="0" smtClean="0">
                <a:solidFill>
                  <a:srgbClr val="FFFF00"/>
                </a:solidFill>
              </a:rPr>
              <a:t>(Kármán féle örvénysor!)</a:t>
            </a:r>
            <a:endParaRPr lang="hu-HU" sz="3200" dirty="0">
              <a:solidFill>
                <a:srgbClr val="FFFF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140968"/>
            <a:ext cx="5114925" cy="2752725"/>
          </a:xfrm>
        </p:spPr>
      </p:pic>
      <p:sp>
        <p:nvSpPr>
          <p:cNvPr id="5" name="Szövegdoboz 4"/>
          <p:cNvSpPr txBox="1"/>
          <p:nvPr/>
        </p:nvSpPr>
        <p:spPr>
          <a:xfrm>
            <a:off x="2771800" y="6165304"/>
            <a:ext cx="41783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/>
              <a:t>https://en.wikipedia.org/wiki/Magnus_effect</a:t>
            </a:r>
          </a:p>
        </p:txBody>
      </p:sp>
    </p:spTree>
    <p:extLst>
      <p:ext uri="{BB962C8B-B14F-4D97-AF65-F5344CB8AC3E}">
        <p14:creationId xmlns:p14="http://schemas.microsoft.com/office/powerpoint/2010/main" val="199962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692696"/>
            <a:ext cx="8229600" cy="710952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rgbClr val="FFFF00"/>
                </a:solidFill>
              </a:rPr>
              <a:t>Haladva-forgó gömb körüli áramlás szimulációja</a:t>
            </a:r>
            <a:endParaRPr lang="hu-HU" sz="3200" dirty="0">
              <a:solidFill>
                <a:srgbClr val="FFFF00"/>
              </a:solidFill>
            </a:endParaRPr>
          </a:p>
        </p:txBody>
      </p:sp>
      <p:pic>
        <p:nvPicPr>
          <p:cNvPr id="5" name="Tartalom helye 4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556792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78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834448"/>
            <a:ext cx="8229600" cy="1730456"/>
          </a:xfrm>
        </p:spPr>
        <p:txBody>
          <a:bodyPr>
            <a:normAutofit fontScale="90000"/>
          </a:bodyPr>
          <a:lstStyle/>
          <a:p>
            <a:r>
              <a:rPr lang="hu-HU" sz="3200" dirty="0" smtClean="0">
                <a:solidFill>
                  <a:srgbClr val="FFFF00"/>
                </a:solidFill>
              </a:rPr>
              <a:t>A jelenség a lendületmegmaradás törvénye alapján is értelmezhető: az ábrán a forgó test felett elhaladó közeg a test mögött lefelé térül el, ezért a test felfelé mutató lendületre tesz szert.</a:t>
            </a:r>
            <a:endParaRPr lang="hu-HU" sz="3200" dirty="0">
              <a:solidFill>
                <a:srgbClr val="FFFF00"/>
              </a:solidFill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395536" y="2607252"/>
            <a:ext cx="8352928" cy="413411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7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751268"/>
            <a:ext cx="7632848" cy="3918092"/>
          </a:xfrm>
        </p:spPr>
      </p:pic>
      <p:sp>
        <p:nvSpPr>
          <p:cNvPr id="8" name="Szövegdoboz 7"/>
          <p:cNvSpPr txBox="1"/>
          <p:nvPr/>
        </p:nvSpPr>
        <p:spPr>
          <a:xfrm>
            <a:off x="4786100" y="2298358"/>
            <a:ext cx="41783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/>
              <a:t>https://en.wikipedia.org/wiki/Magnus_effect</a:t>
            </a:r>
          </a:p>
        </p:txBody>
      </p:sp>
    </p:spTree>
    <p:extLst>
      <p:ext uri="{BB962C8B-B14F-4D97-AF65-F5344CB8AC3E}">
        <p14:creationId xmlns:p14="http://schemas.microsoft.com/office/powerpoint/2010/main" val="365688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4275" y="1515849"/>
            <a:ext cx="4392488" cy="438912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hu-HU" sz="4000" dirty="0" smtClean="0"/>
              <a:t>A Magnus hatásról elsőként Sir Isaac Newton tett említést 1670-ben, aki teniszjáték során figyelte meg a jelenséget.</a:t>
            </a:r>
            <a:endParaRPr lang="hu-HU" sz="4000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666" y="1048172"/>
            <a:ext cx="3876675" cy="5324475"/>
          </a:xfrm>
          <a:prstGeom prst="rect">
            <a:avLst/>
          </a:prstGeom>
        </p:spPr>
      </p:pic>
      <p:sp>
        <p:nvSpPr>
          <p:cNvPr id="2" name="Szövegdoboz 1"/>
          <p:cNvSpPr txBox="1"/>
          <p:nvPr/>
        </p:nvSpPr>
        <p:spPr>
          <a:xfrm>
            <a:off x="7226012" y="6402051"/>
            <a:ext cx="14318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/>
              <a:t>l</a:t>
            </a:r>
            <a:r>
              <a:rPr lang="hu-HU" sz="1600" dirty="0" smtClean="0"/>
              <a:t>earnlearn.net</a:t>
            </a: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187539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821560" y="1084083"/>
            <a:ext cx="4042792" cy="650336"/>
          </a:xfrm>
        </p:spPr>
        <p:txBody>
          <a:bodyPr>
            <a:noAutofit/>
          </a:bodyPr>
          <a:lstStyle/>
          <a:p>
            <a:r>
              <a:rPr lang="hu-HU" sz="2000" dirty="0" smtClean="0">
                <a:solidFill>
                  <a:srgbClr val="FFFF00"/>
                </a:solidFill>
              </a:rPr>
              <a:t>Heinrich Gustav Magnus (1802-1870)</a:t>
            </a:r>
            <a:endParaRPr lang="hu-HU" sz="2000" dirty="0">
              <a:solidFill>
                <a:srgbClr val="FFFF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572" y="1935163"/>
            <a:ext cx="2953860" cy="4389437"/>
          </a:xfrm>
        </p:spPr>
      </p:pic>
      <p:sp>
        <p:nvSpPr>
          <p:cNvPr id="5" name="Szövegdoboz 4"/>
          <p:cNvSpPr txBox="1"/>
          <p:nvPr/>
        </p:nvSpPr>
        <p:spPr>
          <a:xfrm>
            <a:off x="3995936" y="6525344"/>
            <a:ext cx="51839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dirty="0"/>
              <a:t>https://en.wikipedia.org/wiki/Heinrich_Gustav_Magnus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323528" y="2564904"/>
            <a:ext cx="46085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 smtClean="0"/>
              <a:t>A Magnus hatás Heinrich Gustav Magnus német fizikusról kapta nevét, aki az 1850-es években behatóan tanulmányozta a jelenséget.</a:t>
            </a: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116017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650336"/>
          </a:xfrm>
        </p:spPr>
        <p:txBody>
          <a:bodyPr>
            <a:noAutofit/>
          </a:bodyPr>
          <a:lstStyle/>
          <a:p>
            <a:r>
              <a:rPr lang="hu-HU" sz="4000" dirty="0" smtClean="0">
                <a:solidFill>
                  <a:srgbClr val="FFFF00"/>
                </a:solidFill>
              </a:rPr>
              <a:t>A Magnus hatás szemléltetése</a:t>
            </a:r>
            <a:endParaRPr lang="hu-HU" sz="4000" dirty="0">
              <a:solidFill>
                <a:srgbClr val="FFFF00"/>
              </a:solidFill>
            </a:endParaRPr>
          </a:p>
        </p:txBody>
      </p:sp>
      <p:pic>
        <p:nvPicPr>
          <p:cNvPr id="4" name="Tartalom helye 3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487048"/>
            <a:ext cx="3816424" cy="5295230"/>
          </a:xfrm>
        </p:spPr>
      </p:pic>
    </p:spTree>
    <p:extLst>
      <p:ext uri="{BB962C8B-B14F-4D97-AF65-F5344CB8AC3E}">
        <p14:creationId xmlns:p14="http://schemas.microsoft.com/office/powerpoint/2010/main" val="85240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69175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u-HU" sz="5400" dirty="0">
                <a:solidFill>
                  <a:srgbClr val="FFFF00"/>
                </a:solidFill>
              </a:rPr>
              <a:t>A Magnus hatás szemléltetése</a:t>
            </a:r>
            <a:endParaRPr lang="hu-HU" dirty="0"/>
          </a:p>
        </p:txBody>
      </p:sp>
      <p:pic>
        <p:nvPicPr>
          <p:cNvPr id="4" name="Tartalom helye 3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0278" y="1935163"/>
            <a:ext cx="7803443" cy="4389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52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143000"/>
          </a:xfrm>
        </p:spPr>
        <p:txBody>
          <a:bodyPr/>
          <a:lstStyle/>
          <a:p>
            <a:r>
              <a:rPr lang="hu-HU" dirty="0" smtClean="0">
                <a:solidFill>
                  <a:srgbClr val="FFFF00"/>
                </a:solidFill>
              </a:rPr>
              <a:t>Magnus hatás kosárlabdára…</a:t>
            </a:r>
            <a:endParaRPr lang="hu-HU" dirty="0">
              <a:solidFill>
                <a:srgbClr val="FFFF00"/>
              </a:solidFill>
            </a:endParaRPr>
          </a:p>
        </p:txBody>
      </p:sp>
      <p:pic>
        <p:nvPicPr>
          <p:cNvPr id="7" name="Tartalom helye 6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7504" y="1659870"/>
            <a:ext cx="4889669" cy="4536503"/>
          </a:xfrm>
          <a:prstGeom prst="rect">
            <a:avLst/>
          </a:prstGeom>
        </p:spPr>
      </p:pic>
      <p:pic>
        <p:nvPicPr>
          <p:cNvPr id="8" name="Kép 7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0072" y="1659870"/>
            <a:ext cx="3809529" cy="453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25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24822" y="604447"/>
            <a:ext cx="8229600" cy="782960"/>
          </a:xfrm>
        </p:spPr>
        <p:txBody>
          <a:bodyPr>
            <a:normAutofit/>
          </a:bodyPr>
          <a:lstStyle/>
          <a:p>
            <a:r>
              <a:rPr lang="hu-HU" sz="4400" dirty="0" smtClean="0">
                <a:solidFill>
                  <a:srgbClr val="FFFF00"/>
                </a:solidFill>
              </a:rPr>
              <a:t>A Magnus hatás alkalmazásai</a:t>
            </a:r>
            <a:endParaRPr lang="hu-HU" sz="4400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1719456"/>
            <a:ext cx="8229600" cy="120548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hu-HU" sz="2800" dirty="0" smtClean="0"/>
              <a:t>Különböző sportokban, játékokban csavart, nyesett és pörgetett labdák: foci, tenisz, </a:t>
            </a:r>
            <a:r>
              <a:rPr lang="hu-HU" sz="2800" dirty="0" err="1" smtClean="0"/>
              <a:t>ping-pong</a:t>
            </a:r>
            <a:r>
              <a:rPr lang="hu-HU" sz="2800" dirty="0" smtClean="0"/>
              <a:t>, golf, baseball…</a:t>
            </a: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974" y="3024727"/>
            <a:ext cx="5149787" cy="3617247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3" y="3409730"/>
            <a:ext cx="3863239" cy="2747459"/>
          </a:xfrm>
          <a:prstGeom prst="rect">
            <a:avLst/>
          </a:prstGeom>
        </p:spPr>
      </p:pic>
      <p:sp>
        <p:nvSpPr>
          <p:cNvPr id="7" name="Balra nyíl 6"/>
          <p:cNvSpPr/>
          <p:nvPr/>
        </p:nvSpPr>
        <p:spPr>
          <a:xfrm>
            <a:off x="107504" y="4618044"/>
            <a:ext cx="864097" cy="330830"/>
          </a:xfrm>
          <a:prstGeom prst="leftArrow">
            <a:avLst/>
          </a:prstGeom>
          <a:solidFill>
            <a:srgbClr val="00B0F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Téglalap 7"/>
          <p:cNvSpPr/>
          <p:nvPr/>
        </p:nvSpPr>
        <p:spPr>
          <a:xfrm>
            <a:off x="20822" y="4971995"/>
            <a:ext cx="1037463" cy="46166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hu-HU" sz="2400" b="1" u="sng" cap="none" spc="0" dirty="0" err="1" smtClean="0">
                <a:ln/>
                <a:solidFill>
                  <a:srgbClr val="00B0F0"/>
                </a:solidFill>
                <a:latin typeface="Franklin Gothic Medium" panose="020B0603020102020204" pitchFamily="34" charset="0"/>
              </a:rPr>
              <a:t>F</a:t>
            </a:r>
            <a:r>
              <a:rPr lang="hu-HU" sz="2400" b="1" cap="none" spc="0" baseline="-25000" dirty="0" err="1" smtClean="0">
                <a:ln/>
                <a:solidFill>
                  <a:srgbClr val="00B0F0"/>
                </a:solidFill>
                <a:latin typeface="Franklin Gothic Medium" panose="020B0603020102020204" pitchFamily="34" charset="0"/>
              </a:rPr>
              <a:t>Magnus</a:t>
            </a:r>
            <a:endParaRPr lang="hu-HU" sz="2400" b="1" cap="none" spc="0" baseline="-25000" dirty="0">
              <a:ln/>
              <a:solidFill>
                <a:srgbClr val="00B0F0"/>
              </a:solidFill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04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solidFill>
                  <a:srgbClr val="FFFF00"/>
                </a:solidFill>
              </a:rPr>
              <a:t>…és ahogy Puskás Öcsi csinálta…</a:t>
            </a:r>
            <a:endParaRPr lang="hu-HU" dirty="0">
              <a:solidFill>
                <a:srgbClr val="FFFF00"/>
              </a:solidFill>
            </a:endParaRPr>
          </a:p>
        </p:txBody>
      </p:sp>
      <p:pic>
        <p:nvPicPr>
          <p:cNvPr id="8" name="Tartalom helye 7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844824"/>
            <a:ext cx="9168321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44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8229600" cy="938368"/>
          </a:xfrm>
        </p:spPr>
        <p:txBody>
          <a:bodyPr>
            <a:normAutofit/>
          </a:bodyPr>
          <a:lstStyle/>
          <a:p>
            <a:r>
              <a:rPr lang="hu-HU" sz="4800" dirty="0" err="1" smtClean="0">
                <a:solidFill>
                  <a:srgbClr val="FFFF00"/>
                </a:solidFill>
              </a:rPr>
              <a:t>Flettner</a:t>
            </a:r>
            <a:r>
              <a:rPr lang="hu-HU" sz="4800" dirty="0" smtClean="0">
                <a:solidFill>
                  <a:srgbClr val="FFFF00"/>
                </a:solidFill>
              </a:rPr>
              <a:t> rotor („rotor </a:t>
            </a:r>
            <a:r>
              <a:rPr lang="hu-HU" sz="4800" dirty="0" err="1">
                <a:solidFill>
                  <a:srgbClr val="FFFF00"/>
                </a:solidFill>
              </a:rPr>
              <a:t>ship</a:t>
            </a:r>
            <a:r>
              <a:rPr lang="hu-HU" sz="4800" dirty="0" smtClean="0">
                <a:solidFill>
                  <a:srgbClr val="FFFF00"/>
                </a:solidFill>
              </a:rPr>
              <a:t>”)</a:t>
            </a:r>
            <a:endParaRPr lang="hu-HU" sz="4800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403648" y="6267392"/>
            <a:ext cx="6408712" cy="485408"/>
          </a:xfrm>
        </p:spPr>
        <p:txBody>
          <a:bodyPr/>
          <a:lstStyle/>
          <a:p>
            <a:pPr marL="393192" lvl="1" indent="0">
              <a:buNone/>
            </a:pPr>
            <a:r>
              <a:rPr lang="hu-HU" dirty="0" smtClean="0"/>
              <a:t>A </a:t>
            </a:r>
            <a:r>
              <a:rPr lang="hu-HU" dirty="0" err="1" smtClean="0"/>
              <a:t>Buckau</a:t>
            </a:r>
            <a:r>
              <a:rPr lang="hu-HU" dirty="0" smtClean="0"/>
              <a:t> </a:t>
            </a:r>
            <a:r>
              <a:rPr lang="hu-HU" dirty="0"/>
              <a:t>nevű </a:t>
            </a:r>
            <a:r>
              <a:rPr lang="hu-HU" dirty="0" smtClean="0"/>
              <a:t>hajó (</a:t>
            </a:r>
            <a:r>
              <a:rPr lang="hu-HU" dirty="0"/>
              <a:t>Anton </a:t>
            </a:r>
            <a:r>
              <a:rPr lang="hu-HU" dirty="0" err="1" smtClean="0"/>
              <a:t>Flettner</a:t>
            </a:r>
            <a:r>
              <a:rPr lang="hu-HU" dirty="0" smtClean="0"/>
              <a:t>, 1924</a:t>
            </a:r>
            <a:r>
              <a:rPr lang="hu-HU" dirty="0"/>
              <a:t>)</a:t>
            </a:r>
          </a:p>
          <a:p>
            <a:endParaRPr lang="hu-HU" dirty="0"/>
          </a:p>
        </p:txBody>
      </p:sp>
      <p:pic>
        <p:nvPicPr>
          <p:cNvPr id="4" name="Kép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507722"/>
            <a:ext cx="6552728" cy="4728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6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272808" cy="938368"/>
          </a:xfrm>
        </p:spPr>
        <p:txBody>
          <a:bodyPr/>
          <a:lstStyle/>
          <a:p>
            <a:r>
              <a:rPr lang="hu-HU" dirty="0" smtClean="0">
                <a:solidFill>
                  <a:srgbClr val="FFFF00"/>
                </a:solidFill>
              </a:rPr>
              <a:t>A </a:t>
            </a:r>
            <a:r>
              <a:rPr lang="hu-HU" dirty="0" err="1">
                <a:solidFill>
                  <a:srgbClr val="FFFF00"/>
                </a:solidFill>
              </a:rPr>
              <a:t>Flettner</a:t>
            </a:r>
            <a:r>
              <a:rPr lang="hu-HU" dirty="0">
                <a:solidFill>
                  <a:srgbClr val="FFFF00"/>
                </a:solidFill>
              </a:rPr>
              <a:t> </a:t>
            </a:r>
            <a:r>
              <a:rPr lang="hu-HU" dirty="0" smtClean="0">
                <a:solidFill>
                  <a:srgbClr val="FFFF00"/>
                </a:solidFill>
              </a:rPr>
              <a:t>rotoros E-</a:t>
            </a:r>
            <a:r>
              <a:rPr lang="hu-HU" dirty="0" err="1" smtClean="0">
                <a:solidFill>
                  <a:srgbClr val="FFFF00"/>
                </a:solidFill>
              </a:rPr>
              <a:t>ship</a:t>
            </a:r>
            <a:r>
              <a:rPr lang="hu-HU" dirty="0" smtClean="0">
                <a:solidFill>
                  <a:srgbClr val="FFFF00"/>
                </a:solidFill>
              </a:rPr>
              <a:t> 1</a:t>
            </a:r>
            <a:endParaRPr lang="hu-HU" dirty="0">
              <a:solidFill>
                <a:srgbClr val="FFFF00"/>
              </a:solidFill>
            </a:endParaRPr>
          </a:p>
        </p:txBody>
      </p:sp>
      <p:pic>
        <p:nvPicPr>
          <p:cNvPr id="4" name="Tartalom helye 3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37968"/>
            <a:ext cx="7560840" cy="5102091"/>
          </a:xfrm>
        </p:spPr>
      </p:pic>
    </p:spTree>
    <p:extLst>
      <p:ext uri="{BB962C8B-B14F-4D97-AF65-F5344CB8AC3E}">
        <p14:creationId xmlns:p14="http://schemas.microsoft.com/office/powerpoint/2010/main" val="259720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8229600" cy="1143000"/>
          </a:xfrm>
        </p:spPr>
        <p:txBody>
          <a:bodyPr/>
          <a:lstStyle/>
          <a:p>
            <a:r>
              <a:rPr lang="hu-HU" dirty="0" smtClean="0">
                <a:solidFill>
                  <a:srgbClr val="FFFF00"/>
                </a:solidFill>
              </a:rPr>
              <a:t>Forgó henger szárnyú repülő</a:t>
            </a:r>
            <a:endParaRPr lang="hu-HU" dirty="0">
              <a:solidFill>
                <a:srgbClr val="FFFF00"/>
              </a:solidFill>
            </a:endParaRPr>
          </a:p>
        </p:txBody>
      </p:sp>
      <p:pic>
        <p:nvPicPr>
          <p:cNvPr id="6" name="Tartalom helye 5">
            <a:hlinkClick r:id="rId2" action="ppaction://hlinkfile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71600" y="1412776"/>
            <a:ext cx="7200800" cy="540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35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39552" y="2276872"/>
            <a:ext cx="8496944" cy="39604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3200" dirty="0" smtClean="0"/>
              <a:t>Olyan számítógépes modellprogram készítése, amely</a:t>
            </a:r>
          </a:p>
          <a:p>
            <a:r>
              <a:rPr lang="hu-HU" sz="3200" dirty="0" smtClean="0"/>
              <a:t>Szemléltetni képes a Magnus-erő hatására bekövetkező mozgást</a:t>
            </a:r>
          </a:p>
          <a:p>
            <a:r>
              <a:rPr lang="hu-HU" sz="3200" dirty="0" smtClean="0"/>
              <a:t>Középiskolások számára érthető</a:t>
            </a:r>
          </a:p>
          <a:p>
            <a:r>
              <a:rPr lang="hu-HU" sz="3200" dirty="0"/>
              <a:t>Alkalmazása egyszerű</a:t>
            </a:r>
          </a:p>
          <a:p>
            <a:r>
              <a:rPr lang="hu-HU" sz="3200" dirty="0" smtClean="0"/>
              <a:t>Látványos, figyelmet felkeltő, játékos</a:t>
            </a:r>
          </a:p>
          <a:p>
            <a:endParaRPr lang="hu-HU" sz="3200" dirty="0" smtClean="0"/>
          </a:p>
          <a:p>
            <a:endParaRPr lang="hu-HU" sz="3200" dirty="0" smtClean="0"/>
          </a:p>
          <a:p>
            <a:endParaRPr lang="hu-HU" sz="3200" dirty="0"/>
          </a:p>
        </p:txBody>
      </p:sp>
      <p:sp>
        <p:nvSpPr>
          <p:cNvPr id="4" name="Cím 1"/>
          <p:cNvSpPr>
            <a:spLocks noGrp="1"/>
          </p:cNvSpPr>
          <p:nvPr>
            <p:ph type="title"/>
          </p:nvPr>
        </p:nvSpPr>
        <p:spPr>
          <a:xfrm>
            <a:off x="827584" y="1052736"/>
            <a:ext cx="7776864" cy="792088"/>
          </a:xfrm>
        </p:spPr>
        <p:txBody>
          <a:bodyPr>
            <a:noAutofit/>
          </a:bodyPr>
          <a:lstStyle/>
          <a:p>
            <a:pPr algn="ctr"/>
            <a:r>
              <a:rPr lang="hu-HU" sz="4000" dirty="0" smtClean="0">
                <a:solidFill>
                  <a:srgbClr val="FFFF00"/>
                </a:solidFill>
              </a:rPr>
              <a:t>Munkám célja </a:t>
            </a:r>
            <a:endParaRPr lang="hu-HU" sz="8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3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artalom helye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908720"/>
                <a:ext cx="8507288" cy="5832648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:r>
                  <a:rPr lang="hu-HU" sz="2800" dirty="0" smtClean="0"/>
                  <a:t>A </a:t>
                </a:r>
                <a:r>
                  <a:rPr lang="hu-HU" sz="2800" dirty="0"/>
                  <a:t>szakirodalomban </a:t>
                </a:r>
                <a:r>
                  <a:rPr lang="hu-HU" sz="2800" dirty="0" smtClean="0"/>
                  <a:t>több (elméleti úton levezetett) formulát is találtam </a:t>
                </a:r>
                <a:r>
                  <a:rPr lang="hu-HU" sz="2800" dirty="0"/>
                  <a:t>egy gömb alakú </a:t>
                </a:r>
                <a:r>
                  <a:rPr lang="hu-HU" sz="2800" dirty="0" smtClean="0"/>
                  <a:t>testre ható  </a:t>
                </a:r>
                <a:r>
                  <a:rPr lang="hu-HU" sz="2800" dirty="0"/>
                  <a:t>Magnus erő </a:t>
                </a:r>
                <a:r>
                  <a:rPr lang="hu-HU" sz="2800" dirty="0" smtClean="0"/>
                  <a:t>meghatározására </a:t>
                </a:r>
                <a:r>
                  <a:rPr lang="hu-HU" sz="2800" dirty="0" smtClean="0"/>
                  <a:t>ideális esetben, </a:t>
                </a:r>
                <a:r>
                  <a:rPr lang="hu-HU" sz="2800" dirty="0"/>
                  <a:t>amelyek </a:t>
                </a:r>
                <a:r>
                  <a:rPr lang="hu-HU" sz="2800" dirty="0" smtClean="0"/>
                  <a:t>csak arányossági </a:t>
                </a:r>
                <a:r>
                  <a:rPr lang="hu-HU" sz="2800" dirty="0"/>
                  <a:t>tényezőben </a:t>
                </a:r>
                <a:r>
                  <a:rPr lang="hu-HU" sz="2800" dirty="0" smtClean="0"/>
                  <a:t>különböznek egymástól:</a:t>
                </a:r>
              </a:p>
              <a:p>
                <a:pPr marL="0" indent="0" algn="just">
                  <a:buNone/>
                </a:pPr>
                <a:endParaRPr lang="hu-HU" sz="1400" dirty="0" smtClean="0"/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𝑀</m:t>
                          </m:r>
                        </m:sub>
                      </m:sSub>
                      <m:r>
                        <a:rPr lang="hu-HU" sz="32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p>
                            <m:sSupPr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𝜚</m:t>
                          </m:r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d>
                        <m:d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</m:acc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hu-HU" sz="32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hu-HU" sz="3200" i="1">
                                      <a:latin typeface="Cambria Math" panose="02040503050406030204" pitchFamily="18" charset="0"/>
                                    </a:rPr>
                                    <m:t>𝜈</m:t>
                                  </m:r>
                                </m:e>
                              </m:acc>
                            </m:e>
                            <m:sub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𝑟𝑒𝑙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hu-HU" sz="3200" dirty="0"/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𝑀</m:t>
                          </m:r>
                        </m:sub>
                      </m:sSub>
                      <m:r>
                        <a:rPr lang="hu-HU" sz="3200" i="1">
                          <a:latin typeface="Cambria Math" panose="02040503050406030204" pitchFamily="18" charset="0"/>
                        </a:rPr>
                        <m:t>=2</m:t>
                      </m:r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p>
                            <m:sSupPr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𝜚</m:t>
                          </m:r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d>
                        <m:d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</m:acc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hu-HU" sz="32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hu-HU" sz="3200" i="1">
                                      <a:latin typeface="Cambria Math" panose="02040503050406030204" pitchFamily="18" charset="0"/>
                                    </a:rPr>
                                    <m:t>𝜈</m:t>
                                  </m:r>
                                </m:e>
                              </m:acc>
                            </m:e>
                            <m:sub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𝑟𝑒𝑙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hu-HU" sz="3200" dirty="0"/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𝑀</m:t>
                          </m:r>
                        </m:sub>
                      </m:sSub>
                      <m:r>
                        <a:rPr lang="hu-HU" sz="32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𝜋</m:t>
                          </m:r>
                        </m:e>
                        <m:sup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p>
                            <m:sSupPr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𝜚</m:t>
                          </m:r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d>
                        <m:d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</m:acc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hu-HU" sz="32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hu-HU" sz="3200" i="1">
                                      <a:latin typeface="Cambria Math" panose="02040503050406030204" pitchFamily="18" charset="0"/>
                                    </a:rPr>
                                    <m:t>𝜈</m:t>
                                  </m:r>
                                </m:e>
                              </m:acc>
                            </m:e>
                            <m:sub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𝑟𝑒𝑙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hu-HU" sz="3200" dirty="0"/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𝑀</m:t>
                          </m:r>
                        </m:sub>
                      </m:sSub>
                      <m:r>
                        <a:rPr lang="hu-HU" sz="32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p>
                            <m:sSupPr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𝜚</m:t>
                          </m:r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d>
                        <m:d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</m:acc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hu-HU" sz="32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hu-HU" sz="3200" i="1">
                                      <a:latin typeface="Cambria Math" panose="02040503050406030204" pitchFamily="18" charset="0"/>
                                    </a:rPr>
                                    <m:t>𝜈</m:t>
                                  </m:r>
                                </m:e>
                              </m:acc>
                            </m:e>
                            <m:sub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𝑟𝑒𝑙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hu-HU" sz="3200" dirty="0"/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𝑀</m:t>
                          </m:r>
                        </m:sub>
                      </m:sSub>
                      <m:r>
                        <a:rPr lang="hu-HU" sz="32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𝑀</m:t>
                          </m:r>
                        </m:sub>
                      </m:sSub>
                      <m:f>
                        <m:f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p>
                            <m:sSupPr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𝜚</m:t>
                          </m:r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d>
                        <m:d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</m:acc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hu-HU" sz="32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hu-HU" sz="3200" i="1">
                                      <a:latin typeface="Cambria Math" panose="02040503050406030204" pitchFamily="18" charset="0"/>
                                    </a:rPr>
                                    <m:t>𝜈</m:t>
                                  </m:r>
                                </m:e>
                              </m:acc>
                            </m:e>
                            <m:sub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𝑟𝑒𝑙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hu-HU" sz="3200" dirty="0"/>
              </a:p>
              <a:p>
                <a:pPr marL="0" indent="0" algn="just">
                  <a:buNone/>
                </a:pPr>
                <a:endParaRPr lang="hu-HU" sz="3200" dirty="0"/>
              </a:p>
            </p:txBody>
          </p:sp>
        </mc:Choice>
        <mc:Fallback>
          <p:sp>
            <p:nvSpPr>
              <p:cNvPr id="3" name="Tartalom hely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908720"/>
                <a:ext cx="8507288" cy="5832648"/>
              </a:xfrm>
              <a:blipFill>
                <a:blip r:embed="rId2"/>
                <a:stretch>
                  <a:fillRect l="-1433" t="-940" r="-1433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005387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artalom helye 2"/>
              <p:cNvSpPr>
                <a:spLocks noGrp="1"/>
              </p:cNvSpPr>
              <p:nvPr>
                <p:ph idx="1"/>
              </p:nvPr>
            </p:nvSpPr>
            <p:spPr>
              <a:xfrm>
                <a:off x="585020" y="810400"/>
                <a:ext cx="8229600" cy="5415880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hu-HU" sz="3200" dirty="0"/>
                  <a:t>A valóságban </a:t>
                </a:r>
                <a:r>
                  <a:rPr lang="hu-HU" sz="3200" dirty="0" smtClean="0"/>
                  <a:t>viszont a </a:t>
                </a:r>
                <a:r>
                  <a:rPr lang="hu-HU" sz="3200" dirty="0"/>
                  <a:t>Magnus erő számtalan körülménytől </a:t>
                </a:r>
                <a:r>
                  <a:rPr lang="hu-HU" sz="3200" dirty="0" smtClean="0"/>
                  <a:t>függ, elsősorban</a:t>
                </a:r>
                <a:r>
                  <a:rPr lang="hu-HU" sz="3200" dirty="0"/>
                  <a:t> a </a:t>
                </a:r>
                <a:r>
                  <a:rPr lang="hu-HU" sz="3200" dirty="0" smtClean="0"/>
                  <a:t>gömb (labda) </a:t>
                </a:r>
              </a:p>
              <a:p>
                <a:r>
                  <a:rPr lang="hu-HU" sz="3200" dirty="0" smtClean="0">
                    <a:solidFill>
                      <a:srgbClr val="FFFF00"/>
                    </a:solidFill>
                  </a:rPr>
                  <a:t>felületének minőségétől </a:t>
                </a:r>
              </a:p>
              <a:p>
                <a:r>
                  <a:rPr lang="hu-HU" sz="3200" dirty="0" smtClean="0">
                    <a:solidFill>
                      <a:srgbClr val="FFFF00"/>
                    </a:solidFill>
                  </a:rPr>
                  <a:t>mozgás közbeni deformálódásától </a:t>
                </a:r>
                <a:r>
                  <a:rPr lang="hu-HU" sz="3200" dirty="0"/>
                  <a:t>(gondoljunk </a:t>
                </a:r>
                <a:r>
                  <a:rPr lang="hu-HU" sz="3200" dirty="0" smtClean="0"/>
                  <a:t>egy </a:t>
                </a:r>
                <a:r>
                  <a:rPr lang="hu-HU" sz="3200" dirty="0"/>
                  <a:t>foci- vagy teniszlabda rezgésére a </a:t>
                </a:r>
                <a:r>
                  <a:rPr lang="hu-HU" sz="3200" dirty="0" smtClean="0"/>
                  <a:t>rúgás, </a:t>
                </a:r>
                <a:r>
                  <a:rPr lang="hu-HU" sz="3200" dirty="0"/>
                  <a:t>illetve az ütés után</a:t>
                </a:r>
                <a:r>
                  <a:rPr lang="hu-HU" sz="3200" dirty="0" smtClean="0"/>
                  <a:t>)</a:t>
                </a:r>
              </a:p>
              <a:p>
                <a:pPr marL="0" indent="0">
                  <a:buNone/>
                </a:pPr>
                <a:endParaRPr lang="hu-HU" sz="3200" dirty="0" smtClean="0"/>
              </a:p>
              <a:p>
                <a:pPr marL="0" indent="0">
                  <a:buNone/>
                </a:pPr>
                <a:r>
                  <a:rPr lang="hu-HU" sz="3200" dirty="0" smtClean="0"/>
                  <a:t>Egyes források szerint az utolsónak felírt képletben szereplő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hu-HU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hu-HU" sz="32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hu-HU" sz="3200" i="1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hu-HU" sz="3200" dirty="0"/>
                  <a:t> </a:t>
                </a:r>
                <a:r>
                  <a:rPr lang="hu-HU" sz="3200" dirty="0" smtClean="0"/>
                  <a:t>együttható maga is </a:t>
                </a:r>
                <a:r>
                  <a:rPr lang="hu-HU" sz="3200" dirty="0"/>
                  <a:t>függ </a:t>
                </a:r>
                <a:r>
                  <a:rPr lang="hu-HU" sz="3200" dirty="0" smtClean="0"/>
                  <a:t>még a test </a:t>
                </a:r>
                <a:r>
                  <a:rPr lang="hu-HU" sz="3200" dirty="0"/>
                  <a:t>és a közeg relatív sebességétől </a:t>
                </a:r>
                <a:r>
                  <a:rPr lang="hu-HU" sz="3200" dirty="0" smtClean="0"/>
                  <a:t>és </a:t>
                </a:r>
                <a:r>
                  <a:rPr lang="hu-HU" sz="3200" dirty="0"/>
                  <a:t>a forgás </a:t>
                </a:r>
                <a:r>
                  <a:rPr lang="hu-HU" sz="3200" dirty="0" smtClean="0"/>
                  <a:t>szögsebességétől. </a:t>
                </a:r>
              </a:p>
            </p:txBody>
          </p:sp>
        </mc:Choice>
        <mc:Fallback xmlns="">
          <p:sp>
            <p:nvSpPr>
              <p:cNvPr id="3" name="Tartalom hely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85020" y="810400"/>
                <a:ext cx="8229600" cy="5415880"/>
              </a:xfrm>
              <a:blipFill>
                <a:blip r:embed="rId2"/>
                <a:stretch>
                  <a:fillRect l="-1926" t="-1464" r="-2963" b="-11712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55097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artalom helye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007040"/>
                <a:ext cx="8229600" cy="5415880"/>
              </a:xfrm>
            </p:spPr>
            <p:txBody>
              <a:bodyPr>
                <a:normAutofit lnSpcReduction="10000"/>
              </a:bodyPr>
              <a:lstStyle/>
              <a:p>
                <a:pPr marL="0" indent="0" algn="just">
                  <a:buNone/>
                </a:pPr>
                <a:r>
                  <a:rPr lang="hu-HU" sz="4000" dirty="0" smtClean="0"/>
                  <a:t>Ezért szimulációmban </a:t>
                </a:r>
                <a:r>
                  <a:rPr lang="hu-HU" sz="4000" dirty="0"/>
                  <a:t>egy </a:t>
                </a:r>
                <a:r>
                  <a:rPr lang="hu-HU" sz="4000" dirty="0" smtClean="0"/>
                  <a:t>időben </a:t>
                </a:r>
                <a:r>
                  <a:rPr lang="hu-HU" sz="4000" dirty="0"/>
                  <a:t>állandónak </a:t>
                </a:r>
                <a:r>
                  <a:rPr lang="hu-HU" sz="4000" dirty="0" smtClean="0"/>
                  <a:t>tekintett arányossági </a:t>
                </a:r>
                <a:r>
                  <a:rPr lang="hu-HU" sz="4000" dirty="0"/>
                  <a:t>tényezővel súlyozható a Magnus </a:t>
                </a:r>
                <a:r>
                  <a:rPr lang="hu-HU" sz="4000" dirty="0" smtClean="0"/>
                  <a:t>erő értéke:</a:t>
                </a:r>
              </a:p>
              <a:p>
                <a:pPr marL="0" indent="0" algn="just">
                  <a:buNone/>
                </a:pPr>
                <a:endParaRPr lang="hu-HU" sz="2000" dirty="0" smtClean="0"/>
              </a:p>
              <a:p>
                <a:pPr marL="0" indent="0" algn="ctr">
                  <a:buNone/>
                </a:pPr>
                <a:r>
                  <a:rPr lang="hu-HU" sz="40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hu-HU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hu-HU" sz="4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hu-HU" sz="40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hu-HU" sz="4000" i="1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  <m:r>
                      <a:rPr lang="hu-HU" sz="40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hu-HU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hu-HU" sz="4000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hu-HU" sz="4000" i="1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  <m:sSub>
                      <m:sSubPr>
                        <m:ctrlPr>
                          <a:rPr lang="hu-HU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hu-HU" sz="4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hu-HU" sz="40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hu-HU" sz="40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hu-HU" sz="4000" i="1">
                            <a:latin typeface="Cambria Math" panose="02040503050406030204" pitchFamily="18" charset="0"/>
                          </a:rPr>
                          <m:t>𝜚</m:t>
                        </m:r>
                      </m:e>
                      <m:sub>
                        <m:r>
                          <a:rPr lang="hu-HU" sz="4000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d>
                      <m:dPr>
                        <m:ctrlPr>
                          <a:rPr lang="hu-HU" sz="4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hu-HU" sz="4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hu-HU" sz="4000" i="1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</m:acc>
                        <m:r>
                          <a:rPr lang="hu-HU" sz="4000" i="1">
                            <a:latin typeface="Cambria Math" panose="02040503050406030204" pitchFamily="18" charset="0"/>
                          </a:rPr>
                          <m:t>×</m:t>
                        </m:r>
                        <m:sSub>
                          <m:sSubPr>
                            <m:ctrlPr>
                              <a:rPr lang="hu-HU" sz="4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hu-HU" sz="40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hu-HU" sz="4000" i="1">
                                    <a:latin typeface="Cambria Math" panose="02040503050406030204" pitchFamily="18" charset="0"/>
                                  </a:rPr>
                                  <m:t>𝜈</m:t>
                                </m:r>
                              </m:e>
                            </m:acc>
                          </m:e>
                          <m:sub>
                            <m:r>
                              <a:rPr lang="hu-HU" sz="4000" i="1">
                                <a:latin typeface="Cambria Math" panose="02040503050406030204" pitchFamily="18" charset="0"/>
                              </a:rPr>
                              <m:t>𝑟𝑒𝑙</m:t>
                            </m:r>
                          </m:sub>
                        </m:sSub>
                      </m:e>
                    </m:d>
                  </m:oMath>
                </a14:m>
                <a:endParaRPr lang="hu-HU" sz="4000" dirty="0"/>
              </a:p>
              <a:p>
                <a:pPr marL="0" indent="0" algn="just">
                  <a:buNone/>
                </a:pPr>
                <a:endParaRPr lang="hu-HU" sz="2000" dirty="0" smtClean="0"/>
              </a:p>
              <a:p>
                <a:pPr marL="0" indent="0" algn="just">
                  <a:buNone/>
                </a:pPr>
                <a:r>
                  <a:rPr lang="hu-HU" sz="4000" dirty="0" smtClean="0"/>
                  <a:t>Az együttható értéke </a:t>
                </a:r>
                <a14:m>
                  <m:oMath xmlns:m="http://schemas.openxmlformats.org/officeDocument/2006/math">
                    <m:r>
                      <a:rPr lang="hu-HU" sz="4000" i="1">
                        <a:latin typeface="Cambria Math" panose="02040503050406030204" pitchFamily="18" charset="0"/>
                      </a:rPr>
                      <m:t>1≤</m:t>
                    </m:r>
                    <m:sSub>
                      <m:sSubPr>
                        <m:ctrlPr>
                          <a:rPr lang="hu-HU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hu-HU" sz="4000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hu-HU" sz="4000" i="1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  <m:r>
                      <a:rPr lang="hu-HU" sz="4000" i="1">
                        <a:latin typeface="Cambria Math" panose="02040503050406030204" pitchFamily="18" charset="0"/>
                      </a:rPr>
                      <m:t>≤10</m:t>
                    </m:r>
                  </m:oMath>
                </a14:m>
                <a:r>
                  <a:rPr lang="hu-HU" sz="4000" dirty="0"/>
                  <a:t> tartományban </a:t>
                </a:r>
                <a:r>
                  <a:rPr lang="hu-HU" sz="4000" dirty="0" smtClean="0"/>
                  <a:t>változtatható.</a:t>
                </a:r>
                <a:endParaRPr lang="hu-HU" sz="4000" dirty="0"/>
              </a:p>
            </p:txBody>
          </p:sp>
        </mc:Choice>
        <mc:Fallback xmlns="">
          <p:sp>
            <p:nvSpPr>
              <p:cNvPr id="3" name="Tartalom hely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007040"/>
                <a:ext cx="8229600" cy="5415880"/>
              </a:xfrm>
              <a:blipFill>
                <a:blip r:embed="rId2"/>
                <a:stretch>
                  <a:fillRect l="-2593" t="-3150" r="-2593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57319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artalom helye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1052736"/>
                <a:ext cx="8229600" cy="5400600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hu-HU" sz="3200" dirty="0"/>
                  <a:t>A </a:t>
                </a:r>
                <a:r>
                  <a:rPr lang="hu-HU" sz="3200" dirty="0" smtClean="0"/>
                  <a:t>gömb forgása során a szögsebességnek a </a:t>
                </a:r>
                <a:r>
                  <a:rPr lang="hu-HU" sz="3200" dirty="0"/>
                  <a:t>közeggel történő „súrlódás” hatására </a:t>
                </a:r>
                <a:r>
                  <a:rPr lang="hu-HU" sz="3200" dirty="0" smtClean="0"/>
                  <a:t>bekövetkező csökkenését </a:t>
                </a:r>
                <a:r>
                  <a:rPr lang="hu-HU" sz="3200" dirty="0" err="1" smtClean="0"/>
                  <a:t>Mohammad</a:t>
                </a:r>
                <a:r>
                  <a:rPr lang="hu-HU" sz="3200" dirty="0" smtClean="0"/>
                  <a:t> </a:t>
                </a:r>
                <a:r>
                  <a:rPr lang="hu-HU" sz="3200" dirty="0" err="1"/>
                  <a:t>Ahmad</a:t>
                </a:r>
                <a:r>
                  <a:rPr lang="hu-HU" sz="3200" dirty="0"/>
                  <a:t> [1] cikke alapján vettem </a:t>
                </a:r>
                <a:r>
                  <a:rPr lang="hu-HU" sz="3200" dirty="0" smtClean="0"/>
                  <a:t>figyelembe.</a:t>
                </a:r>
              </a:p>
              <a:p>
                <a:pPr marL="0" indent="0" algn="just">
                  <a:buNone/>
                </a:pPr>
                <a:r>
                  <a:rPr lang="hu-HU" sz="3200" dirty="0"/>
                  <a:t>A szögsebesség </a:t>
                </a:r>
                <a:r>
                  <a:rPr lang="hu-HU" sz="3200" dirty="0" smtClean="0"/>
                  <a:t>változása </a:t>
                </a:r>
                <a:r>
                  <a:rPr lang="hu-HU" sz="3200" i="1" dirty="0" err="1">
                    <a:latin typeface="Symbol" panose="05050102010706020507" pitchFamily="18" charset="2"/>
                  </a:rPr>
                  <a:t>D</a:t>
                </a:r>
                <a:r>
                  <a:rPr lang="hu-HU" sz="3200" i="1" dirty="0" err="1"/>
                  <a:t>t</a:t>
                </a:r>
                <a:r>
                  <a:rPr lang="hu-HU" sz="3200" dirty="0"/>
                  <a:t> idő alatt:</a:t>
                </a: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sz="3200" i="1">
                          <a:latin typeface="Cambria Math" panose="02040503050406030204" pitchFamily="18" charset="0"/>
                        </a:rPr>
                        <m:t>∆</m:t>
                      </m:r>
                      <m:acc>
                        <m:accPr>
                          <m:chr m:val="⃗"/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𝜔</m:t>
                          </m:r>
                        </m:e>
                      </m:acc>
                      <m:d>
                        <m:d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hu-HU" sz="3200" i="1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15</m:t>
                          </m:r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𝑐</m:t>
                          </m:r>
                          <m:sSub>
                            <m:sSubPr>
                              <m:ctrlPr>
                                <a:rPr lang="hu-HU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hu-HU" sz="32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</m:num>
                        <m:den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𝜌</m:t>
                          </m:r>
                        </m:den>
                      </m:f>
                      <m:sSub>
                        <m:sSubPr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𝑟𝑒𝑙</m:t>
                          </m:r>
                        </m:sub>
                      </m:sSub>
                      <m:acc>
                        <m:accPr>
                          <m:chr m:val="⃗"/>
                          <m:ctrlPr>
                            <a:rPr lang="hu-HU" sz="3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hu-HU" sz="3200" i="1">
                              <a:latin typeface="Cambria Math" panose="02040503050406030204" pitchFamily="18" charset="0"/>
                            </a:rPr>
                            <m:t>𝜔</m:t>
                          </m:r>
                        </m:e>
                      </m:acc>
                      <m:r>
                        <a:rPr lang="hu-HU" sz="3200" i="1">
                          <a:latin typeface="Cambria Math" panose="02040503050406030204" pitchFamily="18" charset="0"/>
                        </a:rPr>
                        <m:t>∆</m:t>
                      </m:r>
                      <m:r>
                        <a:rPr lang="hu-HU" sz="3200" i="1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hu-HU" sz="3200" dirty="0"/>
              </a:p>
              <a:p>
                <a:pPr marL="0" indent="0" algn="just">
                  <a:buNone/>
                </a:pPr>
                <a:endParaRPr lang="hu-HU" sz="3200" dirty="0" smtClean="0"/>
              </a:p>
              <a:p>
                <a:pPr marL="0" indent="0" algn="just">
                  <a:buNone/>
                </a:pPr>
                <a:r>
                  <a:rPr lang="hu-HU" sz="3200" dirty="0" smtClean="0"/>
                  <a:t>(A </a:t>
                </a:r>
                <a:r>
                  <a:rPr lang="hu-HU" sz="3200" i="1" dirty="0" smtClean="0"/>
                  <a:t>c</a:t>
                </a:r>
                <a:r>
                  <a:rPr lang="hu-HU" sz="3200" dirty="0" smtClean="0"/>
                  <a:t> együttható azonos a közegellenállási erő képletében szereplő alaktényezővel.)</a:t>
                </a:r>
              </a:p>
              <a:p>
                <a:pPr marL="0" indent="0" algn="just">
                  <a:buNone/>
                </a:pPr>
                <a:endParaRPr lang="hu-HU" sz="3200" dirty="0"/>
              </a:p>
            </p:txBody>
          </p:sp>
        </mc:Choice>
        <mc:Fallback xmlns="">
          <p:sp>
            <p:nvSpPr>
              <p:cNvPr id="3" name="Tartalom hely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1052736"/>
                <a:ext cx="8229600" cy="5400600"/>
              </a:xfrm>
              <a:blipFill>
                <a:blip r:embed="rId2"/>
                <a:stretch>
                  <a:fillRect l="-1926" t="-1467" r="-1852" b="-1806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691105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63688" y="836712"/>
            <a:ext cx="4824536" cy="794352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solidFill>
                  <a:srgbClr val="FFFF00"/>
                </a:solidFill>
              </a:rPr>
              <a:t>Számítási módszer</a:t>
            </a:r>
            <a:endParaRPr lang="hu-HU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4000" dirty="0"/>
              <a:t>A mozgásadatok (pálya, sebesség, gyorsulás, stb.) meghatározása negyedrendű </a:t>
            </a:r>
            <a:r>
              <a:rPr lang="hu-HU" sz="4000" dirty="0" err="1"/>
              <a:t>Runge-Kutta</a:t>
            </a:r>
            <a:r>
              <a:rPr lang="hu-HU" sz="4000" dirty="0"/>
              <a:t> módszerrel </a:t>
            </a:r>
            <a:r>
              <a:rPr lang="hu-HU" sz="4000" dirty="0" smtClean="0"/>
              <a:t>történik, amely során változtatható </a:t>
            </a:r>
            <a:r>
              <a:rPr lang="hu-HU" sz="4000" dirty="0"/>
              <a:t>a szimuláció időlépése, a képfrissítés </a:t>
            </a:r>
            <a:r>
              <a:rPr lang="hu-HU" sz="4000" dirty="0" err="1" smtClean="0"/>
              <a:t>periódusideje</a:t>
            </a:r>
            <a:r>
              <a:rPr lang="hu-HU" sz="4000" dirty="0" smtClean="0"/>
              <a:t> </a:t>
            </a:r>
            <a:r>
              <a:rPr lang="hu-HU" sz="4000" dirty="0"/>
              <a:t>és a </a:t>
            </a:r>
            <a:r>
              <a:rPr lang="hu-HU" sz="4000" dirty="0" smtClean="0"/>
              <a:t>térbeli lépték</a:t>
            </a:r>
            <a:r>
              <a:rPr lang="hu-HU" sz="4000" dirty="0"/>
              <a:t>.</a:t>
            </a:r>
          </a:p>
          <a:p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25953538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62880" y="908720"/>
            <a:ext cx="8229600" cy="1287016"/>
          </a:xfrm>
        </p:spPr>
        <p:txBody>
          <a:bodyPr>
            <a:normAutofit fontScale="90000"/>
          </a:bodyPr>
          <a:lstStyle/>
          <a:p>
            <a:r>
              <a:rPr lang="hu-HU" sz="4800" dirty="0" smtClean="0">
                <a:solidFill>
                  <a:srgbClr val="FFFF00"/>
                </a:solidFill>
              </a:rPr>
              <a:t>A szimulációban változtatható kezdő paraméterek</a:t>
            </a:r>
            <a:endParaRPr lang="hu-HU" sz="48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artalom helye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2564904"/>
                <a:ext cx="8424936" cy="3456384"/>
              </a:xfrm>
            </p:spPr>
            <p:txBody>
              <a:bodyPr>
                <a:noAutofit/>
              </a:bodyPr>
              <a:lstStyle/>
              <a:p>
                <a:pPr lvl="2"/>
                <a:r>
                  <a:rPr lang="hu-HU" sz="3200" dirty="0" smtClean="0"/>
                  <a:t>Labda sugara és sűrűsége</a:t>
                </a:r>
              </a:p>
              <a:p>
                <a:pPr lvl="2"/>
                <a:r>
                  <a:rPr lang="hu-HU" sz="3200" dirty="0" smtClean="0"/>
                  <a:t>Labda térbeli  kezdőhelyzete, kezdősebessége és kezdő szögsebessége</a:t>
                </a:r>
              </a:p>
              <a:p>
                <a:pPr lvl="2"/>
                <a:r>
                  <a:rPr lang="hu-HU" sz="3200" dirty="0"/>
                  <a:t>Magnus tényező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hu-HU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hu-HU" sz="3200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hu-HU" sz="3200" i="1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hu-HU" sz="3200" dirty="0"/>
                  <a:t>)</a:t>
                </a:r>
              </a:p>
              <a:p>
                <a:pPr lvl="2"/>
                <a:r>
                  <a:rPr lang="hu-HU" sz="3200" dirty="0" smtClean="0"/>
                  <a:t>Közeg sűrűsége és szélsebesség (időben és térben </a:t>
                </a:r>
                <a:r>
                  <a:rPr lang="hu-HU" sz="3200" dirty="0" err="1" smtClean="0"/>
                  <a:t>állandóak</a:t>
                </a:r>
                <a:r>
                  <a:rPr lang="hu-HU" sz="3200" dirty="0" smtClean="0"/>
                  <a:t>)</a:t>
                </a:r>
              </a:p>
            </p:txBody>
          </p:sp>
        </mc:Choice>
        <mc:Fallback xmlns="">
          <p:sp>
            <p:nvSpPr>
              <p:cNvPr id="3" name="Tartalom hely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2564904"/>
                <a:ext cx="8424936" cy="3456384"/>
              </a:xfrm>
              <a:blipFill>
                <a:blip r:embed="rId2"/>
                <a:stretch>
                  <a:fillRect t="-2293" r="-2894" b="-1587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519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87624" y="692696"/>
            <a:ext cx="6912768" cy="854968"/>
          </a:xfrm>
        </p:spPr>
        <p:txBody>
          <a:bodyPr>
            <a:normAutofit/>
          </a:bodyPr>
          <a:lstStyle/>
          <a:p>
            <a:r>
              <a:rPr lang="hu-HU" sz="4800" dirty="0" smtClean="0">
                <a:solidFill>
                  <a:srgbClr val="FFFF00"/>
                </a:solidFill>
              </a:rPr>
              <a:t>Kétféle megjelenítés</a:t>
            </a:r>
            <a:endParaRPr lang="hu-HU" sz="4800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5536" y="5517232"/>
            <a:ext cx="8280920" cy="626408"/>
          </a:xfrm>
        </p:spPr>
        <p:txBody>
          <a:bodyPr>
            <a:noAutofit/>
          </a:bodyPr>
          <a:lstStyle/>
          <a:p>
            <a:pPr marL="393192" lvl="1" indent="0">
              <a:buNone/>
            </a:pPr>
            <a:r>
              <a:rPr lang="hu-HU" sz="3200" dirty="0" smtClean="0"/>
              <a:t>Focipálya háttérrel                  3D kockában</a:t>
            </a:r>
            <a:endParaRPr lang="hu-HU" sz="3600" dirty="0" smtClean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25" y="2276872"/>
            <a:ext cx="5212071" cy="293179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077963"/>
            <a:ext cx="3170922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03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14400" y="764704"/>
            <a:ext cx="8229600" cy="794352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solidFill>
                  <a:srgbClr val="FFFF00"/>
                </a:solidFill>
              </a:rPr>
              <a:t>További jellemzők</a:t>
            </a:r>
            <a:endParaRPr lang="hu-HU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844824"/>
            <a:ext cx="8507288" cy="4733880"/>
          </a:xfrm>
        </p:spPr>
        <p:txBody>
          <a:bodyPr>
            <a:noAutofit/>
          </a:bodyPr>
          <a:lstStyle/>
          <a:p>
            <a:r>
              <a:rPr lang="hu-HU" sz="2800" dirty="0" smtClean="0"/>
              <a:t>Egyszerre </a:t>
            </a:r>
            <a:r>
              <a:rPr lang="hu-HU" sz="2800" dirty="0"/>
              <a:t>több </a:t>
            </a:r>
            <a:r>
              <a:rPr lang="hu-HU" sz="2800" dirty="0" smtClean="0"/>
              <a:t>pályagörbe </a:t>
            </a:r>
            <a:r>
              <a:rPr lang="hu-HU" sz="2800" dirty="0"/>
              <a:t>is </a:t>
            </a:r>
            <a:r>
              <a:rPr lang="hu-HU" sz="2800" dirty="0" smtClean="0"/>
              <a:t>szemléltethető, a </a:t>
            </a:r>
            <a:r>
              <a:rPr lang="hu-HU" sz="2800" dirty="0"/>
              <a:t>kialakuló térbeli </a:t>
            </a:r>
            <a:r>
              <a:rPr lang="hu-HU" sz="2800" dirty="0" smtClean="0"/>
              <a:t>kép </a:t>
            </a:r>
            <a:r>
              <a:rPr lang="hu-HU" sz="2800" dirty="0"/>
              <a:t>forgatható, </a:t>
            </a:r>
            <a:r>
              <a:rPr lang="hu-HU" sz="2800" dirty="0" smtClean="0"/>
              <a:t>közelíthető-távolítható.</a:t>
            </a:r>
          </a:p>
          <a:p>
            <a:r>
              <a:rPr lang="hu-HU" sz="2800" dirty="0" smtClean="0"/>
              <a:t>Menteni/beolvasni lehet a kezdeti paraméter értékeket, </a:t>
            </a:r>
            <a:r>
              <a:rPr lang="hu-HU" sz="2800" dirty="0"/>
              <a:t>illetve tetszőleges nézetben a pályáról készült </a:t>
            </a:r>
            <a:r>
              <a:rPr lang="hu-HU" sz="2800" dirty="0" smtClean="0"/>
              <a:t>képet</a:t>
            </a:r>
            <a:r>
              <a:rPr lang="hu-HU" sz="2800" dirty="0"/>
              <a:t> </a:t>
            </a:r>
            <a:r>
              <a:rPr lang="hu-HU" sz="2800" dirty="0" smtClean="0"/>
              <a:t>és rendelkezésre áll néhány mintapélda.</a:t>
            </a:r>
          </a:p>
          <a:p>
            <a:r>
              <a:rPr lang="hu-HU" sz="2800" dirty="0" smtClean="0"/>
              <a:t>Ábrázolhatjuk </a:t>
            </a:r>
            <a:r>
              <a:rPr lang="hu-HU" sz="2800" dirty="0"/>
              <a:t>a labda sebesség- és szögsebesség vektorát, célpontot helyezhetünk el a szimulációs térben, focipálya háttér esetén </a:t>
            </a:r>
            <a:r>
              <a:rPr lang="hu-HU" sz="2800" dirty="0" smtClean="0"/>
              <a:t>sorfalat </a:t>
            </a:r>
            <a:r>
              <a:rPr lang="hu-HU" sz="2800" dirty="0"/>
              <a:t>állíthatunk.</a:t>
            </a:r>
          </a:p>
        </p:txBody>
      </p:sp>
    </p:spTree>
    <p:extLst>
      <p:ext uri="{BB962C8B-B14F-4D97-AF65-F5344CB8AC3E}">
        <p14:creationId xmlns:p14="http://schemas.microsoft.com/office/powerpoint/2010/main" val="258459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39752" y="2636912"/>
            <a:ext cx="4536504" cy="1143000"/>
          </a:xfrm>
        </p:spPr>
        <p:txBody>
          <a:bodyPr>
            <a:normAutofit/>
          </a:bodyPr>
          <a:lstStyle/>
          <a:p>
            <a:r>
              <a:rPr lang="hu-HU" dirty="0" smtClean="0">
                <a:solidFill>
                  <a:srgbClr val="FFFF00"/>
                </a:solidFill>
                <a:hlinkClick r:id="rId2" action="ppaction://hlinkfile"/>
              </a:rPr>
              <a:t>Magnus 3D.exe</a:t>
            </a:r>
            <a:endParaRPr lang="hu-H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14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92288" y="836712"/>
            <a:ext cx="7704856" cy="1860816"/>
          </a:xfrm>
        </p:spPr>
        <p:txBody>
          <a:bodyPr>
            <a:noAutofit/>
          </a:bodyPr>
          <a:lstStyle/>
          <a:p>
            <a:r>
              <a:rPr lang="hu-HU" sz="5400" dirty="0" smtClean="0">
                <a:solidFill>
                  <a:srgbClr val="FFFF00"/>
                </a:solidFill>
              </a:rPr>
              <a:t>Maxwell-Boltzmann-féle sebességeloszlás 3D-ben</a:t>
            </a:r>
            <a:endParaRPr lang="hu-HU" sz="5400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3284984"/>
            <a:ext cx="8229600" cy="2213600"/>
          </a:xfrm>
        </p:spPr>
        <p:txBody>
          <a:bodyPr>
            <a:normAutofit/>
          </a:bodyPr>
          <a:lstStyle/>
          <a:p>
            <a:r>
              <a:rPr lang="hu-HU" sz="3600" dirty="0" smtClean="0"/>
              <a:t>A korábbi 2D-s verzió problémája</a:t>
            </a:r>
          </a:p>
          <a:p>
            <a:pPr marL="0" indent="0">
              <a:buNone/>
            </a:pPr>
            <a:endParaRPr lang="hu-HU" sz="3600" dirty="0" smtClean="0"/>
          </a:p>
          <a:p>
            <a:r>
              <a:rPr lang="hu-HU" sz="3600" dirty="0" smtClean="0"/>
              <a:t>Az új 3D-s verzió jellemzői</a:t>
            </a:r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104281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99592" y="463590"/>
            <a:ext cx="7704856" cy="1143000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solidFill>
                  <a:srgbClr val="FFFF00"/>
                </a:solidFill>
              </a:rPr>
              <a:t>A korábbi 2D-s verzió problémája</a:t>
            </a:r>
            <a:endParaRPr lang="hu-HU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artalom helye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961456"/>
                <a:ext cx="8964488" cy="4608512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hu-HU" sz="2800" dirty="0" smtClean="0"/>
                  <a:t>A szakirodalom alapján a 2D-s szimulációkból származó sebességeloszlás nem teljesen pontosan adja vissza a Maxwell-Boltzmann-féle valószínűség-sűrűségi sebességeloszlást:</a:t>
                </a:r>
              </a:p>
              <a:p>
                <a:pPr marL="0" indent="0">
                  <a:buNone/>
                </a:pPr>
                <a:endParaRPr lang="hu-HU" sz="28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hu-HU" i="1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d>
                      <m:r>
                        <a:rPr lang="hu-HU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hu-HU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den>
                          </m:f>
                          <m:sSup>
                            <m:sSupPr>
                              <m:ctrlPr>
                                <a:rPr lang="hu-HU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hu-HU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hu-HU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hu-HU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num>
                                    <m:den>
                                      <m:r>
                                        <a:rPr lang="hu-HU" i="1">
                                          <a:latin typeface="Cambria Math" panose="02040503050406030204" pitchFamily="18" charset="0"/>
                                        </a:rPr>
                                        <m:t>𝑘𝑇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e>
                      </m:rad>
                      <m:sSup>
                        <m:sSup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hu-HU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hu-HU" i="1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hu-HU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sSup>
                                <m:sSupPr>
                                  <m:ctrlPr>
                                    <a:rPr lang="hu-HU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hu-HU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p>
                                  <m:r>
                                    <a:rPr lang="hu-HU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hu-HU" i="1">
                                  <a:latin typeface="Cambria Math" panose="02040503050406030204" pitchFamily="18" charset="0"/>
                                </a:rPr>
                                <m:t>𝑘𝑇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hu-HU" dirty="0"/>
              </a:p>
              <a:p>
                <a:pPr marL="0" indent="0">
                  <a:buNone/>
                </a:pPr>
                <a:endParaRPr lang="hu-HU" sz="2800" dirty="0"/>
              </a:p>
              <a:p>
                <a:pPr marL="0" indent="0">
                  <a:buNone/>
                </a:pPr>
                <a:endParaRPr lang="hu-HU" sz="2800" dirty="0" smtClean="0"/>
              </a:p>
              <a:p>
                <a:pPr marL="0" indent="0">
                  <a:buNone/>
                </a:pPr>
                <a:endParaRPr lang="hu-HU" sz="2800" dirty="0" smtClean="0"/>
              </a:p>
            </p:txBody>
          </p:sp>
        </mc:Choice>
        <mc:Fallback xmlns="">
          <p:sp>
            <p:nvSpPr>
              <p:cNvPr id="3" name="Tartalom hely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961456"/>
                <a:ext cx="8964488" cy="4608512"/>
              </a:xfrm>
              <a:blipFill>
                <a:blip r:embed="rId2"/>
                <a:stretch>
                  <a:fillRect l="-1360" t="-1323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AutoShape 2" descr="{\displaystyle f(v)={\sqrt {{\frac {2}{\pi }}\left({\frac {m}{kT}}\right)^{3}}}\,v^{2}\exp \left({\frac {-mv^{2}}{2kT}}\right)}"/>
          <p:cNvSpPr>
            <a:spLocks noChangeAspect="1" noChangeArrowheads="1"/>
          </p:cNvSpPr>
          <p:nvPr/>
        </p:nvSpPr>
        <p:spPr bwMode="auto">
          <a:xfrm>
            <a:off x="288925" y="27697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5380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8219256" cy="636680"/>
          </a:xfrm>
        </p:spPr>
        <p:txBody>
          <a:bodyPr>
            <a:noAutofit/>
          </a:bodyPr>
          <a:lstStyle/>
          <a:p>
            <a:r>
              <a:rPr lang="hu-HU" sz="4000" dirty="0" smtClean="0">
                <a:solidFill>
                  <a:srgbClr val="C00000"/>
                </a:solidFill>
              </a:rPr>
              <a:t>A korábbi 2D-s verzió eloszlásgörbéi</a:t>
            </a:r>
            <a:endParaRPr lang="hu-HU" sz="4000" dirty="0">
              <a:solidFill>
                <a:srgbClr val="C000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500" y="1556792"/>
            <a:ext cx="8001000" cy="5114926"/>
          </a:xfrm>
          <a:prstGeom prst="rect">
            <a:avLst/>
          </a:prstGeom>
        </p:spPr>
      </p:pic>
      <p:sp>
        <p:nvSpPr>
          <p:cNvPr id="5" name="Ellipszis 4"/>
          <p:cNvSpPr/>
          <p:nvPr/>
        </p:nvSpPr>
        <p:spPr>
          <a:xfrm>
            <a:off x="571500" y="5517232"/>
            <a:ext cx="1552228" cy="1298502"/>
          </a:xfrm>
          <a:prstGeom prst="ellipse">
            <a:avLst/>
          </a:prstGeom>
          <a:solidFill>
            <a:srgbClr val="FF0000">
              <a:alpha val="3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Szövegdoboz 5"/>
          <p:cNvSpPr txBox="1"/>
          <p:nvPr/>
        </p:nvSpPr>
        <p:spPr>
          <a:xfrm>
            <a:off x="175238" y="5635783"/>
            <a:ext cx="3962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6000" dirty="0" smtClean="0">
                <a:solidFill>
                  <a:srgbClr val="C00000"/>
                </a:solidFill>
              </a:rPr>
              <a:t>!</a:t>
            </a:r>
            <a:endParaRPr lang="hu-HU" sz="6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04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851920" y="6381328"/>
            <a:ext cx="5096943" cy="28803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hu-HU" sz="1800" dirty="0" smtClean="0">
                <a:solidFill>
                  <a:schemeClr val="bg1"/>
                </a:solidFill>
              </a:rPr>
              <a:t>https</a:t>
            </a:r>
            <a:r>
              <a:rPr lang="hu-HU" sz="1800" dirty="0">
                <a:solidFill>
                  <a:schemeClr val="bg1"/>
                </a:solidFill>
              </a:rPr>
              <a:t>://hu.wikipedia.org/</a:t>
            </a:r>
            <a:r>
              <a:rPr lang="hu-HU" sz="1800" dirty="0" err="1">
                <a:solidFill>
                  <a:schemeClr val="bg1"/>
                </a:solidFill>
              </a:rPr>
              <a:t>wiki</a:t>
            </a:r>
            <a:r>
              <a:rPr lang="hu-HU" sz="1800" dirty="0">
                <a:solidFill>
                  <a:schemeClr val="bg1"/>
                </a:solidFill>
              </a:rPr>
              <a:t>/Maxwell-Boltzmann-eloszlás</a:t>
            </a:r>
          </a:p>
          <a:p>
            <a:pPr marL="0" indent="0">
              <a:buNone/>
            </a:pPr>
            <a:endParaRPr lang="hu-HU" dirty="0">
              <a:solidFill>
                <a:schemeClr val="bg1"/>
              </a:solidFill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00582"/>
            <a:ext cx="7470332" cy="4941091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1115616" y="692696"/>
            <a:ext cx="71470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+mj-lt"/>
              </a:rPr>
              <a:t>Az elmélet szerinti eloszlásgörbék</a:t>
            </a:r>
            <a:endParaRPr lang="hu-HU" sz="4000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3058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6696744" cy="866360"/>
          </a:xfrm>
        </p:spPr>
        <p:txBody>
          <a:bodyPr>
            <a:normAutofit/>
          </a:bodyPr>
          <a:lstStyle/>
          <a:p>
            <a:r>
              <a:rPr lang="hu-HU" sz="4000" dirty="0" smtClean="0">
                <a:solidFill>
                  <a:srgbClr val="C00000"/>
                </a:solidFill>
              </a:rPr>
              <a:t>Az új 3D-s verzió eloszlásgörbéi</a:t>
            </a:r>
            <a:endParaRPr lang="hu-HU" sz="4000" dirty="0">
              <a:solidFill>
                <a:srgbClr val="C0000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68" y="1700808"/>
            <a:ext cx="8031480" cy="4857750"/>
          </a:xfrm>
        </p:spPr>
      </p:pic>
    </p:spTree>
    <p:extLst>
      <p:ext uri="{BB962C8B-B14F-4D97-AF65-F5344CB8AC3E}">
        <p14:creationId xmlns:p14="http://schemas.microsoft.com/office/powerpoint/2010/main" val="365324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19672" y="476672"/>
            <a:ext cx="5544616" cy="1008112"/>
          </a:xfrm>
        </p:spPr>
        <p:txBody>
          <a:bodyPr>
            <a:noAutofit/>
          </a:bodyPr>
          <a:lstStyle/>
          <a:p>
            <a:r>
              <a:rPr lang="hu-HU" sz="4000" dirty="0" smtClean="0">
                <a:solidFill>
                  <a:srgbClr val="FFFF00"/>
                </a:solidFill>
              </a:rPr>
              <a:t>A 3D-s verzió jellemzői</a:t>
            </a:r>
            <a:endParaRPr lang="hu-HU" sz="4000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1844824"/>
            <a:ext cx="8496944" cy="4824536"/>
          </a:xfrm>
        </p:spPr>
        <p:txBody>
          <a:bodyPr>
            <a:normAutofit/>
          </a:bodyPr>
          <a:lstStyle/>
          <a:p>
            <a:r>
              <a:rPr lang="hu-HU" dirty="0"/>
              <a:t>A </a:t>
            </a:r>
            <a:r>
              <a:rPr lang="hu-HU" dirty="0" smtClean="0"/>
              <a:t>szimuláció </a:t>
            </a:r>
            <a:r>
              <a:rPr lang="hu-HU" dirty="0"/>
              <a:t>egyatomos ideális gáz 3 dimenziós Maxwell-Boltzmann-féle </a:t>
            </a:r>
            <a:r>
              <a:rPr lang="hu-HU" dirty="0" smtClean="0"/>
              <a:t>sebességeloszlását </a:t>
            </a:r>
            <a:r>
              <a:rPr lang="hu-HU" dirty="0"/>
              <a:t>szemlélteti középiskolás szinten.</a:t>
            </a:r>
          </a:p>
          <a:p>
            <a:r>
              <a:rPr lang="hu-HU" dirty="0" smtClean="0"/>
              <a:t>A szimulációban figyelembe vett részecskék száma (</a:t>
            </a:r>
            <a:r>
              <a:rPr lang="hu-HU" dirty="0" smtClean="0">
                <a:latin typeface="+mj-lt"/>
              </a:rPr>
              <a:t>10-30</a:t>
            </a:r>
            <a:r>
              <a:rPr lang="hu-HU" dirty="0" smtClean="0"/>
              <a:t> ezer) </a:t>
            </a:r>
            <a:r>
              <a:rPr lang="hu-HU" dirty="0"/>
              <a:t>és maximális kezdősebessége </a:t>
            </a:r>
            <a:r>
              <a:rPr lang="hu-HU" dirty="0" smtClean="0"/>
              <a:t>(</a:t>
            </a:r>
            <a:r>
              <a:rPr lang="hu-HU" dirty="0" smtClean="0">
                <a:latin typeface="+mj-lt"/>
              </a:rPr>
              <a:t>0,2 – 2</a:t>
            </a:r>
            <a:r>
              <a:rPr lang="hu-HU" dirty="0"/>
              <a:t> </a:t>
            </a:r>
            <a:r>
              <a:rPr lang="hu-HU" dirty="0" smtClean="0"/>
              <a:t>között) változtatható</a:t>
            </a:r>
            <a:r>
              <a:rPr lang="hu-HU" dirty="0"/>
              <a:t>. A részecskék kezdeti sebességeloszlása a </a:t>
            </a:r>
            <a:r>
              <a:rPr lang="hu-HU" dirty="0" smtClean="0"/>
              <a:t>[</a:t>
            </a:r>
            <a:r>
              <a:rPr lang="hu-HU" dirty="0" smtClean="0">
                <a:latin typeface="+mj-lt"/>
              </a:rPr>
              <a:t>0</a:t>
            </a:r>
            <a:r>
              <a:rPr lang="hu-HU" dirty="0" smtClean="0"/>
              <a:t>; </a:t>
            </a:r>
            <a:r>
              <a:rPr lang="hu-HU" dirty="0" err="1"/>
              <a:t>v</a:t>
            </a:r>
            <a:r>
              <a:rPr lang="hu-HU" baseline="-25000" dirty="0" err="1"/>
              <a:t>o,max</a:t>
            </a:r>
            <a:r>
              <a:rPr lang="hu-HU" dirty="0"/>
              <a:t>] intervallumban egyenletes.</a:t>
            </a:r>
          </a:p>
          <a:p>
            <a:r>
              <a:rPr lang="hu-HU" dirty="0"/>
              <a:t>A részecskéket szemléltető 3D-s cella forgatható és nagyítható. Az ábrázolt részecskék száma </a:t>
            </a:r>
            <a:r>
              <a:rPr lang="hu-HU" dirty="0" smtClean="0"/>
              <a:t>(</a:t>
            </a:r>
            <a:r>
              <a:rPr lang="hu-HU" dirty="0"/>
              <a:t>a </a:t>
            </a:r>
            <a:r>
              <a:rPr lang="hu-HU" dirty="0" err="1" smtClean="0"/>
              <a:t>szimulá-cióban</a:t>
            </a:r>
            <a:r>
              <a:rPr lang="hu-HU" dirty="0" smtClean="0"/>
              <a:t> </a:t>
            </a:r>
            <a:r>
              <a:rPr lang="hu-HU" dirty="0"/>
              <a:t>figyelembe vett részecskék számától függetlenül) minden esetben </a:t>
            </a:r>
            <a:r>
              <a:rPr lang="hu-HU" dirty="0" smtClean="0"/>
              <a:t>5 ezer.</a:t>
            </a:r>
            <a:endParaRPr lang="hu-HU" dirty="0"/>
          </a:p>
          <a:p>
            <a:endParaRPr lang="hu-HU" sz="3200" dirty="0"/>
          </a:p>
        </p:txBody>
      </p:sp>
    </p:spTree>
    <p:extLst>
      <p:ext uri="{BB962C8B-B14F-4D97-AF65-F5344CB8AC3E}">
        <p14:creationId xmlns:p14="http://schemas.microsoft.com/office/powerpoint/2010/main" val="83021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63688" y="620688"/>
            <a:ext cx="4968552" cy="866360"/>
          </a:xfrm>
        </p:spPr>
        <p:txBody>
          <a:bodyPr>
            <a:normAutofit/>
          </a:bodyPr>
          <a:lstStyle/>
          <a:p>
            <a:r>
              <a:rPr lang="hu-HU" sz="4000" dirty="0">
                <a:solidFill>
                  <a:srgbClr val="FFFF00"/>
                </a:solidFill>
              </a:rPr>
              <a:t>A 3D-s verzió jellemzői</a:t>
            </a:r>
            <a:endParaRPr lang="hu-HU" sz="4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935480"/>
            <a:ext cx="8435280" cy="4389120"/>
          </a:xfrm>
        </p:spPr>
        <p:txBody>
          <a:bodyPr>
            <a:normAutofit/>
          </a:bodyPr>
          <a:lstStyle/>
          <a:p>
            <a:r>
              <a:rPr lang="hu-HU" sz="2800" dirty="0" smtClean="0"/>
              <a:t>Az </a:t>
            </a:r>
            <a:r>
              <a:rPr lang="hu-HU" sz="2800" dirty="0"/>
              <a:t>átlagos sebességeloszlás függvény rajzolása csak </a:t>
            </a:r>
            <a:r>
              <a:rPr lang="hu-HU" sz="2800" dirty="0">
                <a:latin typeface="+mj-lt"/>
              </a:rPr>
              <a:t>200</a:t>
            </a:r>
            <a:r>
              <a:rPr lang="hu-HU" sz="2800" dirty="0"/>
              <a:t> iterációs lépés után </a:t>
            </a:r>
            <a:r>
              <a:rPr lang="hu-HU" sz="2800" dirty="0" smtClean="0"/>
              <a:t>kezdődik.</a:t>
            </a:r>
          </a:p>
          <a:p>
            <a:r>
              <a:rPr lang="hu-HU" sz="2800" dirty="0" smtClean="0"/>
              <a:t>A </a:t>
            </a:r>
            <a:r>
              <a:rPr lang="hu-HU" sz="2800" dirty="0"/>
              <a:t>bal egérgombbal a grafikonra kattintva nagyíthatjuk, a jobb egérgombbal </a:t>
            </a:r>
            <a:r>
              <a:rPr lang="hu-HU" sz="2800" dirty="0" smtClean="0"/>
              <a:t>pedig </a:t>
            </a:r>
            <a:r>
              <a:rPr lang="hu-HU" sz="2800" dirty="0"/>
              <a:t>kicsinyíthetjük azt. </a:t>
            </a:r>
            <a:endParaRPr lang="hu-HU" sz="2800" dirty="0" smtClean="0"/>
          </a:p>
          <a:p>
            <a:r>
              <a:rPr lang="hu-HU" sz="2800" dirty="0" smtClean="0"/>
              <a:t>Két sebességeloszlás függvény tárolható.</a:t>
            </a:r>
            <a:endParaRPr lang="hu-HU" sz="2800" dirty="0"/>
          </a:p>
          <a:p>
            <a:r>
              <a:rPr lang="hu-HU" sz="2800" dirty="0"/>
              <a:t>A 3D-s szimuláció kis sebességeknél visszaadja </a:t>
            </a:r>
            <a:r>
              <a:rPr lang="hu-HU" sz="2800" dirty="0" smtClean="0"/>
              <a:t>a </a:t>
            </a:r>
            <a:r>
              <a:rPr lang="hu-HU" sz="2800" dirty="0"/>
              <a:t>sebességeloszlás-függvény felülről konvex </a:t>
            </a:r>
            <a:r>
              <a:rPr lang="hu-HU" sz="2800" dirty="0" smtClean="0"/>
              <a:t>jellegét.</a:t>
            </a:r>
            <a:endParaRPr lang="hu-HU" sz="3600" dirty="0"/>
          </a:p>
          <a:p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20456180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835696" y="2636912"/>
            <a:ext cx="5400600" cy="1143000"/>
          </a:xfrm>
        </p:spPr>
        <p:txBody>
          <a:bodyPr>
            <a:noAutofit/>
          </a:bodyPr>
          <a:lstStyle/>
          <a:p>
            <a:pPr algn="ctr"/>
            <a:r>
              <a:rPr lang="hu-HU" sz="4000" dirty="0" smtClean="0">
                <a:solidFill>
                  <a:srgbClr val="FFFF00"/>
                </a:solidFill>
                <a:hlinkClick r:id="rId2" action="ppaction://hlinkfile"/>
              </a:rPr>
              <a:t>Maxwell 3D.exe</a:t>
            </a:r>
            <a:endParaRPr lang="hu-HU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82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90872" y="845840"/>
            <a:ext cx="8229600" cy="1143000"/>
          </a:xfrm>
        </p:spPr>
        <p:txBody>
          <a:bodyPr/>
          <a:lstStyle/>
          <a:p>
            <a:r>
              <a:rPr lang="hu-HU" dirty="0" smtClean="0">
                <a:solidFill>
                  <a:srgbClr val="FFFF00"/>
                </a:solidFill>
              </a:rPr>
              <a:t>A szimulációk elérhetősége</a:t>
            </a:r>
            <a:endParaRPr lang="hu-HU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3240360"/>
          </a:xfrm>
        </p:spPr>
        <p:txBody>
          <a:bodyPr>
            <a:normAutofit/>
          </a:bodyPr>
          <a:lstStyle/>
          <a:p>
            <a:r>
              <a:rPr lang="hu-HU" dirty="0" smtClean="0"/>
              <a:t>Szkladányi András </a:t>
            </a:r>
            <a:r>
              <a:rPr lang="hu-HU" dirty="0" err="1" smtClean="0"/>
              <a:t>blogja</a:t>
            </a:r>
            <a:r>
              <a:rPr lang="hu-HU" dirty="0" smtClean="0"/>
              <a:t>:</a:t>
            </a:r>
          </a:p>
          <a:p>
            <a:pPr marL="0" indent="0" algn="ctr">
              <a:buNone/>
            </a:pPr>
            <a:r>
              <a:rPr lang="hu-HU" dirty="0" smtClean="0">
                <a:hlinkClick r:id="rId2"/>
              </a:rPr>
              <a:t>http</a:t>
            </a:r>
            <a:r>
              <a:rPr lang="hu-HU" dirty="0">
                <a:hlinkClick r:id="rId2"/>
              </a:rPr>
              <a:t>://szkladanyi.blog.hu</a:t>
            </a:r>
            <a:r>
              <a:rPr lang="hu-HU" dirty="0" smtClean="0">
                <a:hlinkClick r:id="rId2"/>
              </a:rPr>
              <a:t>/</a:t>
            </a:r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r>
              <a:rPr lang="hu-HU" dirty="0" smtClean="0"/>
              <a:t>A Bajai III. Béla Gimnázium honlapján, a Fizika menüpontban, a </a:t>
            </a:r>
            <a:r>
              <a:rPr lang="hu-HU" dirty="0" err="1" smtClean="0"/>
              <a:t>blogra</a:t>
            </a:r>
            <a:r>
              <a:rPr lang="hu-HU" dirty="0" smtClean="0"/>
              <a:t> mutató link:</a:t>
            </a:r>
          </a:p>
          <a:p>
            <a:pPr marL="0" indent="0" algn="ctr">
              <a:buNone/>
            </a:pPr>
            <a:r>
              <a:rPr lang="hu-HU" dirty="0" smtClean="0">
                <a:hlinkClick r:id="rId3"/>
              </a:rPr>
              <a:t>http</a:t>
            </a:r>
            <a:r>
              <a:rPr lang="hu-HU" dirty="0">
                <a:hlinkClick r:id="rId3"/>
              </a:rPr>
              <a:t>://</a:t>
            </a:r>
            <a:r>
              <a:rPr lang="hu-HU" dirty="0" smtClean="0">
                <a:hlinkClick r:id="rId3"/>
              </a:rPr>
              <a:t>bajabela.hu/weboldal/fizika/fizika.php</a:t>
            </a: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73258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u-HU" sz="6000" dirty="0" smtClean="0">
                <a:solidFill>
                  <a:srgbClr val="FFFF00"/>
                </a:solidFill>
              </a:rPr>
              <a:t>Köszönöm a figyelmet!</a:t>
            </a:r>
            <a:endParaRPr lang="hu-HU" sz="6000" dirty="0">
              <a:solidFill>
                <a:srgbClr val="FFFF00"/>
              </a:solidFill>
            </a:endParaRPr>
          </a:p>
        </p:txBody>
      </p:sp>
      <p:pic>
        <p:nvPicPr>
          <p:cNvPr id="3" name="Kép 2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41883"/>
            <a:ext cx="9144000" cy="51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62259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79712" y="764704"/>
            <a:ext cx="5184576" cy="542936"/>
          </a:xfrm>
        </p:spPr>
        <p:txBody>
          <a:bodyPr>
            <a:normAutofit/>
          </a:bodyPr>
          <a:lstStyle/>
          <a:p>
            <a:pPr algn="ctr"/>
            <a:r>
              <a:rPr lang="hu-HU" sz="2400" dirty="0" smtClean="0">
                <a:solidFill>
                  <a:srgbClr val="FFFF00"/>
                </a:solidFill>
              </a:rPr>
              <a:t>Szakirodalom</a:t>
            </a:r>
            <a:endParaRPr lang="hu-HU" sz="2400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41884" y="1628800"/>
            <a:ext cx="8568952" cy="50405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1200" dirty="0"/>
              <a:t>[1] </a:t>
            </a:r>
            <a:r>
              <a:rPr lang="hu-HU" sz="1200" dirty="0" err="1"/>
              <a:t>Mohammad</a:t>
            </a:r>
            <a:r>
              <a:rPr lang="hu-HU" sz="1200" dirty="0"/>
              <a:t> </a:t>
            </a:r>
            <a:r>
              <a:rPr lang="hu-HU" sz="1200" dirty="0" err="1"/>
              <a:t>Ahmad</a:t>
            </a:r>
            <a:r>
              <a:rPr lang="hu-HU" sz="1200" dirty="0"/>
              <a:t>: </a:t>
            </a:r>
            <a:r>
              <a:rPr lang="hu-HU" sz="1200" dirty="0" err="1"/>
              <a:t>Bend</a:t>
            </a:r>
            <a:r>
              <a:rPr lang="hu-HU" sz="1200" dirty="0"/>
              <a:t> It </a:t>
            </a:r>
            <a:r>
              <a:rPr lang="hu-HU" sz="1200" dirty="0" err="1"/>
              <a:t>like</a:t>
            </a:r>
            <a:r>
              <a:rPr lang="hu-HU" sz="1200" dirty="0"/>
              <a:t> Magnus - </a:t>
            </a:r>
            <a:r>
              <a:rPr lang="hu-HU" sz="1200" dirty="0" err="1"/>
              <a:t>Simulating</a:t>
            </a:r>
            <a:r>
              <a:rPr lang="hu-HU" sz="1200" dirty="0"/>
              <a:t> </a:t>
            </a:r>
            <a:r>
              <a:rPr lang="hu-HU" sz="1200" dirty="0" err="1"/>
              <a:t>Soccer</a:t>
            </a:r>
            <a:r>
              <a:rPr lang="hu-HU" sz="1200" dirty="0"/>
              <a:t> </a:t>
            </a:r>
            <a:r>
              <a:rPr lang="hu-HU" sz="1200" dirty="0" err="1"/>
              <a:t>Physics</a:t>
            </a:r>
            <a:endParaRPr lang="hu-HU" sz="1200" dirty="0"/>
          </a:p>
          <a:p>
            <a:pPr marL="0" indent="0">
              <a:buNone/>
            </a:pPr>
            <a:r>
              <a:rPr lang="hu-HU" sz="1200" dirty="0" err="1"/>
              <a:t>Physics</a:t>
            </a:r>
            <a:r>
              <a:rPr lang="hu-HU" sz="1200" dirty="0"/>
              <a:t> </a:t>
            </a:r>
            <a:r>
              <a:rPr lang="hu-HU" sz="1200" dirty="0" err="1"/>
              <a:t>Department</a:t>
            </a:r>
            <a:r>
              <a:rPr lang="hu-HU" sz="1200" dirty="0"/>
              <a:t>, The College of </a:t>
            </a:r>
            <a:r>
              <a:rPr lang="hu-HU" sz="1200" dirty="0" err="1"/>
              <a:t>Wooster</a:t>
            </a:r>
            <a:r>
              <a:rPr lang="hu-HU" sz="1200" dirty="0"/>
              <a:t>, </a:t>
            </a:r>
            <a:r>
              <a:rPr lang="hu-HU" sz="1200" dirty="0" err="1"/>
              <a:t>Wooster</a:t>
            </a:r>
            <a:r>
              <a:rPr lang="hu-HU" sz="1200" dirty="0"/>
              <a:t>, Ohio 44691, USA, 2011</a:t>
            </a:r>
          </a:p>
          <a:p>
            <a:pPr marL="0" indent="0">
              <a:buNone/>
            </a:pPr>
            <a:r>
              <a:rPr lang="hu-HU" sz="1200" u="sng" dirty="0">
                <a:hlinkClick r:id="rId2"/>
              </a:rPr>
              <a:t>http://</a:t>
            </a:r>
            <a:r>
              <a:rPr lang="hu-HU" sz="1200" u="sng" dirty="0" smtClean="0">
                <a:hlinkClick r:id="rId2"/>
              </a:rPr>
              <a:t>physics.wooster.edu/JrIS/Files/Ahmad_Web_Article.PDF</a:t>
            </a:r>
            <a:endParaRPr lang="hu-HU" sz="1200" u="sng" dirty="0" smtClean="0"/>
          </a:p>
          <a:p>
            <a:pPr marL="0" indent="0">
              <a:buNone/>
            </a:pP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2] Fizikai kísérletek - Áramlástani kísérletek és Magnus-jelenségek levegőben és folyadékokban</a:t>
            </a:r>
          </a:p>
          <a:p>
            <a:pPr marL="0" indent="0">
              <a:buNone/>
            </a:pPr>
            <a:r>
              <a:rPr lang="hu-HU" sz="1200" u="sng" dirty="0">
                <a:hlinkClick r:id="rId3"/>
              </a:rPr>
              <a:t>http://</a:t>
            </a:r>
            <a:r>
              <a:rPr lang="hu-HU" sz="1200" u="sng" dirty="0" smtClean="0">
                <a:hlinkClick r:id="rId3"/>
              </a:rPr>
              <a:t>www.fizkiserlet.eoldal.hu/cikkek/aramlastani-kiserletek-es-magnus-jelensegek-levegoben-es-folyadekokban.html</a:t>
            </a:r>
            <a:endParaRPr lang="hu-HU" sz="1200" u="sng" dirty="0" smtClean="0"/>
          </a:p>
          <a:p>
            <a:pPr marL="0" indent="0">
              <a:buNone/>
            </a:pP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3] </a:t>
            </a:r>
            <a:r>
              <a:rPr lang="hu-HU" sz="1200" dirty="0" err="1"/>
              <a:t>Ideal</a:t>
            </a:r>
            <a:r>
              <a:rPr lang="hu-HU" sz="1200" dirty="0"/>
              <a:t> Lift of a </a:t>
            </a:r>
            <a:r>
              <a:rPr lang="hu-HU" sz="1200" dirty="0" err="1"/>
              <a:t>Spinning</a:t>
            </a:r>
            <a:r>
              <a:rPr lang="hu-HU" sz="1200" dirty="0"/>
              <a:t> Ball</a:t>
            </a:r>
          </a:p>
          <a:p>
            <a:pPr marL="0" indent="0">
              <a:buNone/>
            </a:pPr>
            <a:r>
              <a:rPr lang="hu-HU" sz="1200" u="sng" dirty="0">
                <a:hlinkClick r:id="rId4"/>
              </a:rPr>
              <a:t>https://</a:t>
            </a:r>
            <a:r>
              <a:rPr lang="hu-HU" sz="1200" u="sng" dirty="0" smtClean="0">
                <a:hlinkClick r:id="rId4"/>
              </a:rPr>
              <a:t>www.grc.nasa.gov/www/k-12/airplane/beach.html</a:t>
            </a:r>
            <a:endParaRPr lang="hu-HU" sz="1200" u="sng" dirty="0" smtClean="0"/>
          </a:p>
          <a:p>
            <a:pPr marL="0" indent="0">
              <a:buNone/>
            </a:pP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4] Közegellenállás – </a:t>
            </a:r>
            <a:r>
              <a:rPr lang="hu-HU" sz="1200" dirty="0" err="1"/>
              <a:t>Wikipédia</a:t>
            </a:r>
            <a:endParaRPr lang="hu-HU" sz="1200" dirty="0"/>
          </a:p>
          <a:p>
            <a:pPr marL="0" indent="0">
              <a:buNone/>
            </a:pPr>
            <a:r>
              <a:rPr lang="hu-HU" sz="1200" u="sng" dirty="0">
                <a:hlinkClick r:id="rId5"/>
              </a:rPr>
              <a:t>https://</a:t>
            </a:r>
            <a:r>
              <a:rPr lang="hu-HU" sz="1200" u="sng" dirty="0" smtClean="0">
                <a:hlinkClick r:id="rId5"/>
              </a:rPr>
              <a:t>hu.wikipedia.org/wiki/K%C3%B6zegellen%C3%A1ll%C3%A1s</a:t>
            </a:r>
            <a:endParaRPr lang="hu-HU" sz="1200" u="sng" dirty="0" smtClean="0"/>
          </a:p>
          <a:p>
            <a:pPr marL="0" indent="0">
              <a:buNone/>
            </a:pP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5] Magnus </a:t>
            </a:r>
            <a:r>
              <a:rPr lang="hu-HU" sz="1200" dirty="0" err="1"/>
              <a:t>effect</a:t>
            </a:r>
            <a:r>
              <a:rPr lang="hu-HU" sz="1200" dirty="0"/>
              <a:t> – </a:t>
            </a:r>
            <a:r>
              <a:rPr lang="hu-HU" sz="1200" dirty="0" err="1"/>
              <a:t>Wikipedia</a:t>
            </a:r>
            <a:endParaRPr lang="hu-HU" sz="1200" dirty="0"/>
          </a:p>
          <a:p>
            <a:pPr marL="0" indent="0">
              <a:buNone/>
            </a:pPr>
            <a:r>
              <a:rPr lang="hu-HU" sz="1200" u="sng" dirty="0">
                <a:hlinkClick r:id="rId6"/>
              </a:rPr>
              <a:t>https://</a:t>
            </a:r>
            <a:r>
              <a:rPr lang="hu-HU" sz="1200" u="sng" dirty="0" smtClean="0">
                <a:hlinkClick r:id="rId6"/>
              </a:rPr>
              <a:t>en.wikipedia.org/wiki/Magnus_effect</a:t>
            </a:r>
            <a:endParaRPr lang="hu-HU" sz="1200" u="sng" dirty="0" smtClean="0"/>
          </a:p>
          <a:p>
            <a:pPr marL="0" indent="0">
              <a:buNone/>
            </a:pP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6] Magnus-effektus – </a:t>
            </a:r>
            <a:r>
              <a:rPr lang="hu-HU" sz="1200" dirty="0" err="1" smtClean="0"/>
              <a:t>Wikipédia</a:t>
            </a:r>
            <a:endParaRPr lang="hu-HU" sz="1200" dirty="0"/>
          </a:p>
          <a:p>
            <a:pPr marL="0" indent="0">
              <a:buNone/>
            </a:pPr>
            <a:r>
              <a:rPr lang="hu-HU" sz="1200" u="sng" dirty="0">
                <a:hlinkClick r:id="rId7"/>
              </a:rPr>
              <a:t>https://</a:t>
            </a:r>
            <a:r>
              <a:rPr lang="hu-HU" sz="1200" u="sng" dirty="0" smtClean="0">
                <a:hlinkClick r:id="rId7"/>
              </a:rPr>
              <a:t>hu.wikipedia.org/wiki/Magnus-effektus</a:t>
            </a:r>
            <a:endParaRPr lang="hu-HU" sz="1200" u="sng" dirty="0" smtClean="0"/>
          </a:p>
          <a:p>
            <a:pPr marL="0" indent="0">
              <a:buNone/>
            </a:pP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7] </a:t>
            </a:r>
            <a:r>
              <a:rPr lang="hu-HU" sz="1200" dirty="0" err="1"/>
              <a:t>Surprising</a:t>
            </a:r>
            <a:r>
              <a:rPr lang="hu-HU" sz="1200" dirty="0"/>
              <a:t> </a:t>
            </a:r>
            <a:r>
              <a:rPr lang="hu-HU" sz="1200" dirty="0" err="1"/>
              <a:t>Applications</a:t>
            </a:r>
            <a:r>
              <a:rPr lang="hu-HU" sz="1200" dirty="0"/>
              <a:t> of </a:t>
            </a:r>
            <a:r>
              <a:rPr lang="hu-HU" sz="1200" dirty="0" err="1"/>
              <a:t>the</a:t>
            </a:r>
            <a:r>
              <a:rPr lang="hu-HU" sz="1200" dirty="0"/>
              <a:t> Magnus </a:t>
            </a:r>
            <a:r>
              <a:rPr lang="hu-HU" sz="1200" dirty="0" err="1"/>
              <a:t>Effect</a:t>
            </a:r>
            <a:r>
              <a:rPr lang="hu-HU" sz="1200" dirty="0"/>
              <a:t> – </a:t>
            </a:r>
            <a:r>
              <a:rPr lang="hu-HU" sz="1200" dirty="0" err="1"/>
              <a:t>YouTube</a:t>
            </a:r>
            <a:endParaRPr lang="hu-HU" sz="1200" b="1" dirty="0"/>
          </a:p>
          <a:p>
            <a:pPr marL="0" indent="0">
              <a:buNone/>
            </a:pPr>
            <a:r>
              <a:rPr lang="hu-HU" sz="1200" u="sng" dirty="0">
                <a:hlinkClick r:id="rId8"/>
              </a:rPr>
              <a:t>https://</a:t>
            </a:r>
            <a:r>
              <a:rPr lang="hu-HU" sz="1200" u="sng" dirty="0" smtClean="0">
                <a:hlinkClick r:id="rId8"/>
              </a:rPr>
              <a:t>www.youtube.com/watch?v=2OSrvzNW9FE</a:t>
            </a:r>
            <a:endParaRPr lang="hu-HU" sz="1200" b="1" dirty="0"/>
          </a:p>
        </p:txBody>
      </p:sp>
    </p:spTree>
    <p:extLst>
      <p:ext uri="{BB962C8B-B14F-4D97-AF65-F5344CB8AC3E}">
        <p14:creationId xmlns:p14="http://schemas.microsoft.com/office/powerpoint/2010/main" val="9848713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47664" y="692696"/>
            <a:ext cx="5760640" cy="542936"/>
          </a:xfrm>
        </p:spPr>
        <p:txBody>
          <a:bodyPr>
            <a:normAutofit/>
          </a:bodyPr>
          <a:lstStyle/>
          <a:p>
            <a:pPr algn="ctr"/>
            <a:r>
              <a:rPr lang="hu-HU" sz="2400" dirty="0" smtClean="0">
                <a:solidFill>
                  <a:srgbClr val="FFFF00"/>
                </a:solidFill>
              </a:rPr>
              <a:t>Szakirodalom</a:t>
            </a:r>
            <a:endParaRPr lang="hu-HU" sz="2400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5536" y="1484784"/>
            <a:ext cx="8568952" cy="50405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1200" dirty="0"/>
              <a:t>[8] The </a:t>
            </a:r>
            <a:r>
              <a:rPr lang="hu-HU" sz="1200" dirty="0" err="1"/>
              <a:t>effect</a:t>
            </a:r>
            <a:r>
              <a:rPr lang="hu-HU" sz="1200" dirty="0"/>
              <a:t> of air </a:t>
            </a:r>
            <a:r>
              <a:rPr lang="hu-HU" sz="1200" dirty="0" err="1"/>
              <a:t>on</a:t>
            </a:r>
            <a:r>
              <a:rPr lang="hu-HU" sz="1200" dirty="0"/>
              <a:t> baseball </a:t>
            </a:r>
            <a:r>
              <a:rPr lang="hu-HU" sz="1200" dirty="0" err="1"/>
              <a:t>pitches</a:t>
            </a:r>
            <a:endParaRPr lang="hu-HU" sz="1200" b="1" dirty="0"/>
          </a:p>
          <a:p>
            <a:pPr marL="0" indent="0">
              <a:buNone/>
            </a:pPr>
            <a:r>
              <a:rPr lang="hu-HU" sz="1200" u="sng" dirty="0">
                <a:hlinkClick r:id="rId2"/>
              </a:rPr>
              <a:t>http://spiff.rit.edu/richmond/baseball/traj/traj.html</a:t>
            </a:r>
            <a:endParaRPr lang="hu-HU" sz="1200" b="1" dirty="0"/>
          </a:p>
          <a:p>
            <a:pPr marL="0" indent="0">
              <a:buNone/>
            </a:pPr>
            <a:endParaRPr lang="hu-HU" sz="1200" dirty="0" smtClean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9] The Magnus </a:t>
            </a:r>
            <a:r>
              <a:rPr lang="hu-HU" sz="1200" dirty="0" err="1"/>
              <a:t>force</a:t>
            </a:r>
            <a:endParaRPr lang="hu-HU" sz="1200" dirty="0"/>
          </a:p>
          <a:p>
            <a:pPr marL="0" indent="0">
              <a:buNone/>
            </a:pPr>
            <a:r>
              <a:rPr lang="hu-HU" sz="1200" u="sng" dirty="0">
                <a:hlinkClick r:id="rId3"/>
              </a:rPr>
              <a:t>http://</a:t>
            </a:r>
            <a:r>
              <a:rPr lang="hu-HU" sz="1200" u="sng" dirty="0" smtClean="0">
                <a:hlinkClick r:id="rId3"/>
              </a:rPr>
              <a:t>farside.ph.utexas.edu/teaching/329/lectures/node43.html</a:t>
            </a:r>
            <a:endParaRPr lang="hu-HU" sz="1200" u="sng" dirty="0" smtClean="0"/>
          </a:p>
          <a:p>
            <a:pPr marL="0" indent="0">
              <a:buNone/>
            </a:pPr>
            <a:endParaRPr lang="hu-HU" sz="1200" dirty="0"/>
          </a:p>
          <a:p>
            <a:pPr marL="0" indent="0">
              <a:buNone/>
            </a:pPr>
            <a:r>
              <a:rPr lang="hu-HU" sz="1200" dirty="0"/>
              <a:t>[10] Csavaros fizika: Magnus-effektus, folyadékdinamika</a:t>
            </a:r>
          </a:p>
          <a:p>
            <a:pPr marL="0" indent="0">
              <a:buNone/>
            </a:pPr>
            <a:r>
              <a:rPr lang="hu-HU" sz="1200" u="sng" dirty="0">
                <a:hlinkClick r:id="rId4"/>
              </a:rPr>
              <a:t>http://www.science-on-stage.de/images/downloads/iStage_3_-_CSAVAROS_FIZIKA.pdf</a:t>
            </a:r>
            <a:endParaRPr lang="hu-HU" sz="1000" dirty="0"/>
          </a:p>
          <a:p>
            <a:pPr marL="0" indent="0">
              <a:buNone/>
            </a:pPr>
            <a:endParaRPr lang="hu-HU" sz="1200" dirty="0" smtClean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11] Nagy Sándor: Ideális kísérletek ideális gázokkal</a:t>
            </a:r>
          </a:p>
          <a:p>
            <a:pPr marL="0" indent="0">
              <a:buNone/>
            </a:pPr>
            <a:r>
              <a:rPr lang="hu-HU" sz="1200" u="sng" dirty="0">
                <a:hlinkClick r:id="rId5"/>
              </a:rPr>
              <a:t>http://nagysandor.eu/AsimovTeka/IdealGas_PhET/index.html</a:t>
            </a:r>
            <a:endParaRPr lang="hu-HU" sz="1200" dirty="0"/>
          </a:p>
          <a:p>
            <a:pPr marL="0" indent="0">
              <a:buNone/>
            </a:pPr>
            <a:r>
              <a:rPr lang="hu-HU" sz="1200" dirty="0"/>
              <a:t> </a:t>
            </a:r>
          </a:p>
          <a:p>
            <a:pPr marL="0" indent="0">
              <a:buNone/>
            </a:pPr>
            <a:r>
              <a:rPr lang="hu-HU" sz="1200" dirty="0"/>
              <a:t>[12] Nagy Sándor: A Maxwell-Boltzmann-féle sebességeloszlás</a:t>
            </a:r>
          </a:p>
          <a:p>
            <a:pPr marL="0" indent="0">
              <a:buNone/>
            </a:pPr>
            <a:r>
              <a:rPr lang="hu-HU" sz="1200" u="sng" dirty="0">
                <a:hlinkClick r:id="rId6"/>
              </a:rPr>
              <a:t>http://nagysandor.eu/AsimovTeka/Maxwell_Kakol/index.html#help</a:t>
            </a:r>
            <a:endParaRPr lang="hu-HU" sz="1200" dirty="0"/>
          </a:p>
          <a:p>
            <a:pPr marL="0" indent="0">
              <a:buNone/>
            </a:pPr>
            <a:r>
              <a:rPr lang="hu-HU" sz="1200" dirty="0"/>
              <a:t> </a:t>
            </a:r>
          </a:p>
          <a:p>
            <a:pPr marL="0" indent="0">
              <a:buNone/>
            </a:pPr>
            <a:r>
              <a:rPr lang="hu-HU" sz="1200" dirty="0"/>
              <a:t>[13] Nagy Sándor: Maxwell-féle sebességeloszlás</a:t>
            </a:r>
          </a:p>
          <a:p>
            <a:pPr marL="0" indent="0">
              <a:buNone/>
            </a:pPr>
            <a:r>
              <a:rPr lang="hu-HU" sz="1200" u="sng" dirty="0">
                <a:hlinkClick r:id="rId7"/>
              </a:rPr>
              <a:t>http://nagysandor.eu/physlet/applets/maxwell.html</a:t>
            </a:r>
            <a:endParaRPr lang="hu-HU" sz="1200" dirty="0"/>
          </a:p>
          <a:p>
            <a:pPr marL="0" indent="0">
              <a:buNone/>
            </a:pPr>
            <a:r>
              <a:rPr lang="hu-HU" sz="1200" dirty="0"/>
              <a:t> </a:t>
            </a:r>
          </a:p>
          <a:p>
            <a:pPr marL="0" indent="0">
              <a:buNone/>
            </a:pPr>
            <a:r>
              <a:rPr lang="hu-HU" sz="1200" dirty="0"/>
              <a:t>[14] </a:t>
            </a:r>
            <a:r>
              <a:rPr lang="hu-HU" sz="1200" dirty="0" err="1"/>
              <a:t>Szepesváry</a:t>
            </a:r>
            <a:r>
              <a:rPr lang="hu-HU" sz="1200" dirty="0"/>
              <a:t> Pál: Maxwellről és az ő eloszlásáról</a:t>
            </a:r>
          </a:p>
          <a:p>
            <a:pPr marL="0" indent="0">
              <a:buNone/>
            </a:pPr>
            <a:r>
              <a:rPr lang="hu-HU" sz="1200" u="sng" dirty="0">
                <a:hlinkClick r:id="rId8"/>
              </a:rPr>
              <a:t>https://www.kfki.hu/~cheminfo/hun/eloado/maxwell/maxwell.html</a:t>
            </a:r>
            <a:endParaRPr lang="hu-HU" sz="1200" dirty="0"/>
          </a:p>
          <a:p>
            <a:pPr marL="0" indent="0">
              <a:buNone/>
            </a:pPr>
            <a:r>
              <a:rPr lang="hu-HU" sz="1200" dirty="0"/>
              <a:t> </a:t>
            </a:r>
          </a:p>
          <a:p>
            <a:pPr marL="0" indent="0">
              <a:buNone/>
            </a:pPr>
            <a:r>
              <a:rPr lang="hu-HU" sz="1200" dirty="0"/>
              <a:t>[15] Maxwell-Boltzmann eloszlás</a:t>
            </a:r>
          </a:p>
          <a:p>
            <a:pPr marL="0" indent="0">
              <a:buNone/>
            </a:pPr>
            <a:r>
              <a:rPr lang="hu-HU" sz="1200" u="sng" dirty="0">
                <a:hlinkClick r:id="rId9"/>
              </a:rPr>
              <a:t>https://hu.wikipedia.org/wiki/Maxwell%E2%80%93Boltzmann-eloszl%C3%A1s</a:t>
            </a:r>
            <a:endParaRPr lang="hu-HU" sz="1200" dirty="0"/>
          </a:p>
        </p:txBody>
      </p:sp>
    </p:spTree>
    <p:extLst>
      <p:ext uri="{BB962C8B-B14F-4D97-AF65-F5344CB8AC3E}">
        <p14:creationId xmlns:p14="http://schemas.microsoft.com/office/powerpoint/2010/main" val="197280212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89294" y="548680"/>
            <a:ext cx="4274132" cy="542936"/>
          </a:xfrm>
        </p:spPr>
        <p:txBody>
          <a:bodyPr>
            <a:normAutofit/>
          </a:bodyPr>
          <a:lstStyle/>
          <a:p>
            <a:pPr algn="ctr"/>
            <a:r>
              <a:rPr lang="hu-HU" sz="2400" dirty="0" smtClean="0">
                <a:solidFill>
                  <a:srgbClr val="FFFF00"/>
                </a:solidFill>
              </a:rPr>
              <a:t>Videók</a:t>
            </a:r>
            <a:endParaRPr lang="hu-HU" sz="2400" dirty="0">
              <a:solidFill>
                <a:srgbClr val="FFFF00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41884" y="1268760"/>
            <a:ext cx="8568952" cy="50405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1200" dirty="0"/>
              <a:t>[1] </a:t>
            </a:r>
            <a:r>
              <a:rPr lang="hu-HU" sz="1200" dirty="0" err="1"/>
              <a:t>Highest</a:t>
            </a:r>
            <a:r>
              <a:rPr lang="hu-HU" sz="1200" dirty="0"/>
              <a:t> </a:t>
            </a:r>
            <a:r>
              <a:rPr lang="hu-HU" sz="1200" dirty="0" err="1"/>
              <a:t>Shot</a:t>
            </a:r>
            <a:r>
              <a:rPr lang="hu-HU" sz="1200" dirty="0"/>
              <a:t> </a:t>
            </a:r>
            <a:r>
              <a:rPr lang="hu-HU" sz="1200" dirty="0" err="1"/>
              <a:t>Ever</a:t>
            </a:r>
            <a:r>
              <a:rPr lang="hu-HU" sz="1200" dirty="0"/>
              <a:t> Made in </a:t>
            </a:r>
            <a:r>
              <a:rPr lang="hu-HU" sz="1200" dirty="0" err="1"/>
              <a:t>North</a:t>
            </a:r>
            <a:r>
              <a:rPr lang="hu-HU" sz="1200" dirty="0"/>
              <a:t> </a:t>
            </a:r>
            <a:r>
              <a:rPr lang="hu-HU" sz="1200" dirty="0" err="1"/>
              <a:t>America</a:t>
            </a:r>
            <a:r>
              <a:rPr lang="hu-HU" sz="1200" dirty="0"/>
              <a:t> – 583ft 8in</a:t>
            </a:r>
          </a:p>
          <a:p>
            <a:pPr marL="0" indent="0">
              <a:buNone/>
            </a:pPr>
            <a:r>
              <a:rPr lang="hu-HU" sz="1200" u="sng" dirty="0">
                <a:hlinkClick r:id="rId2"/>
              </a:rPr>
              <a:t>https://imgur.com/gallery/zvAGbEP/comment/823357444</a:t>
            </a: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2] E-</a:t>
            </a:r>
            <a:r>
              <a:rPr lang="hu-HU" sz="1200" dirty="0" err="1"/>
              <a:t>Ship</a:t>
            </a:r>
            <a:r>
              <a:rPr lang="hu-HU" sz="1200" dirty="0"/>
              <a:t> 1 der Firma </a:t>
            </a:r>
            <a:r>
              <a:rPr lang="hu-HU" sz="1200" dirty="0" err="1"/>
              <a:t>Enercon</a:t>
            </a:r>
            <a:endParaRPr lang="hu-HU" sz="1200" dirty="0"/>
          </a:p>
          <a:p>
            <a:pPr marL="0" indent="0">
              <a:buNone/>
            </a:pPr>
            <a:r>
              <a:rPr lang="hu-HU" sz="1200" u="sng" dirty="0">
                <a:hlinkClick r:id="rId3"/>
              </a:rPr>
              <a:t>https://www.youtube.com/watch?v=2pQga7jxAyc</a:t>
            </a: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3] </a:t>
            </a:r>
            <a:r>
              <a:rPr lang="hu-HU" sz="1200" dirty="0" err="1"/>
              <a:t>How</a:t>
            </a:r>
            <a:r>
              <a:rPr lang="hu-HU" sz="1200" dirty="0"/>
              <a:t> 2 </a:t>
            </a:r>
            <a:r>
              <a:rPr lang="hu-HU" sz="1200" dirty="0" err="1"/>
              <a:t>Weaponize</a:t>
            </a:r>
            <a:r>
              <a:rPr lang="hu-HU" sz="1200" dirty="0"/>
              <a:t> </a:t>
            </a:r>
            <a:r>
              <a:rPr lang="hu-HU" sz="1200" dirty="0" err="1"/>
              <a:t>the</a:t>
            </a:r>
            <a:r>
              <a:rPr lang="hu-HU" sz="1200" dirty="0"/>
              <a:t> Magnus </a:t>
            </a:r>
            <a:r>
              <a:rPr lang="hu-HU" sz="1200" dirty="0" err="1"/>
              <a:t>Effect</a:t>
            </a:r>
            <a:endParaRPr lang="hu-HU" sz="1200" dirty="0"/>
          </a:p>
          <a:p>
            <a:pPr marL="0" indent="0">
              <a:buNone/>
            </a:pPr>
            <a:r>
              <a:rPr lang="hu-HU" sz="1200" u="sng" dirty="0">
                <a:hlinkClick r:id="rId4"/>
              </a:rPr>
              <a:t>https://www.youtube.com/watch?v=4VFcovvvQXA</a:t>
            </a: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4] Magnus </a:t>
            </a:r>
            <a:r>
              <a:rPr lang="hu-HU" sz="1200" dirty="0" err="1"/>
              <a:t>effect</a:t>
            </a:r>
            <a:r>
              <a:rPr lang="hu-HU" sz="1200" dirty="0"/>
              <a:t>, </a:t>
            </a:r>
            <a:r>
              <a:rPr lang="hu-HU" sz="1200" dirty="0" err="1"/>
              <a:t>Spinning</a:t>
            </a:r>
            <a:r>
              <a:rPr lang="hu-HU" sz="1200" dirty="0"/>
              <a:t> </a:t>
            </a:r>
            <a:r>
              <a:rPr lang="hu-HU" sz="1200" dirty="0" err="1"/>
              <a:t>Cylinder</a:t>
            </a:r>
            <a:r>
              <a:rPr lang="hu-HU" sz="1200" dirty="0"/>
              <a:t> </a:t>
            </a:r>
            <a:r>
              <a:rPr lang="hu-HU" sz="1200" dirty="0" err="1"/>
              <a:t>Wing</a:t>
            </a:r>
            <a:r>
              <a:rPr lang="hu-HU" sz="1200" dirty="0"/>
              <a:t> (Rotor </a:t>
            </a:r>
            <a:r>
              <a:rPr lang="hu-HU" sz="1200" dirty="0" err="1"/>
              <a:t>Wing</a:t>
            </a:r>
            <a:r>
              <a:rPr lang="hu-HU" sz="1200" dirty="0"/>
              <a:t>)</a:t>
            </a:r>
          </a:p>
          <a:p>
            <a:pPr marL="0" indent="0">
              <a:buNone/>
            </a:pPr>
            <a:r>
              <a:rPr lang="hu-HU" sz="1200" u="sng" dirty="0">
                <a:hlinkClick r:id="rId5"/>
              </a:rPr>
              <a:t>https://www.youtube.com/watch?v=acXvl-8xrBM</a:t>
            </a: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5] The Magnus </a:t>
            </a:r>
            <a:r>
              <a:rPr lang="hu-HU" sz="1200" dirty="0" err="1"/>
              <a:t>effect</a:t>
            </a:r>
            <a:r>
              <a:rPr lang="hu-HU" sz="1200" dirty="0"/>
              <a:t> a </a:t>
            </a:r>
            <a:r>
              <a:rPr lang="hu-HU" sz="1200" dirty="0" err="1"/>
              <a:t>curved</a:t>
            </a:r>
            <a:r>
              <a:rPr lang="hu-HU" sz="1200" dirty="0"/>
              <a:t> ball </a:t>
            </a:r>
            <a:r>
              <a:rPr lang="hu-HU" sz="1200" dirty="0" err="1"/>
              <a:t>explained</a:t>
            </a:r>
            <a:r>
              <a:rPr lang="hu-HU" sz="1200" dirty="0"/>
              <a:t> </a:t>
            </a:r>
            <a:r>
              <a:rPr lang="hu-HU" sz="1200" dirty="0" err="1"/>
              <a:t>from</a:t>
            </a:r>
            <a:r>
              <a:rPr lang="hu-HU" sz="1200" dirty="0"/>
              <a:t> fizzics.org</a:t>
            </a:r>
          </a:p>
          <a:p>
            <a:pPr marL="0" indent="0">
              <a:buNone/>
            </a:pPr>
            <a:r>
              <a:rPr lang="hu-HU" sz="1200" u="sng" dirty="0">
                <a:hlinkClick r:id="rId6"/>
              </a:rPr>
              <a:t>https://www.youtube.com/watch?v=8kVuKAqy_2k</a:t>
            </a: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6] Flow over </a:t>
            </a:r>
            <a:r>
              <a:rPr lang="hu-HU" sz="1200" dirty="0" err="1"/>
              <a:t>rotating</a:t>
            </a:r>
            <a:r>
              <a:rPr lang="hu-HU" sz="1200" dirty="0"/>
              <a:t> </a:t>
            </a:r>
            <a:r>
              <a:rPr lang="hu-HU" sz="1200" dirty="0" err="1"/>
              <a:t>sphere</a:t>
            </a:r>
            <a:r>
              <a:rPr lang="hu-HU" sz="1200" dirty="0"/>
              <a:t> (Magnus </a:t>
            </a:r>
            <a:r>
              <a:rPr lang="hu-HU" sz="1200" dirty="0" err="1"/>
              <a:t>effect</a:t>
            </a:r>
            <a:r>
              <a:rPr lang="hu-HU" sz="1200" dirty="0"/>
              <a:t>)</a:t>
            </a:r>
          </a:p>
          <a:p>
            <a:pPr marL="0" indent="0">
              <a:buNone/>
            </a:pPr>
            <a:r>
              <a:rPr lang="hu-HU" sz="1200" u="sng" dirty="0">
                <a:hlinkClick r:id="rId7"/>
              </a:rPr>
              <a:t>https://www.youtube.com/watch?v=dOidBR_b2Ck</a:t>
            </a: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7] </a:t>
            </a:r>
            <a:r>
              <a:rPr lang="hu-HU" sz="1200" dirty="0" err="1"/>
              <a:t>Football</a:t>
            </a:r>
            <a:r>
              <a:rPr lang="hu-HU" sz="1200" dirty="0"/>
              <a:t> </a:t>
            </a:r>
            <a:r>
              <a:rPr lang="hu-HU" sz="1200" dirty="0" err="1"/>
              <a:t>physics</a:t>
            </a:r>
            <a:r>
              <a:rPr lang="hu-HU" sz="1200" dirty="0"/>
              <a:t> The </a:t>
            </a:r>
            <a:r>
              <a:rPr lang="hu-HU" sz="1200" dirty="0" err="1"/>
              <a:t>impossible</a:t>
            </a:r>
            <a:r>
              <a:rPr lang="hu-HU" sz="1200" dirty="0"/>
              <a:t> free </a:t>
            </a:r>
            <a:r>
              <a:rPr lang="hu-HU" sz="1200" dirty="0" err="1"/>
              <a:t>kick</a:t>
            </a:r>
            <a:r>
              <a:rPr lang="hu-HU" sz="1200" dirty="0"/>
              <a:t> - Erez </a:t>
            </a:r>
            <a:r>
              <a:rPr lang="hu-HU" sz="1200" dirty="0" err="1"/>
              <a:t>Garty</a:t>
            </a:r>
            <a:endParaRPr lang="hu-HU" sz="1200" dirty="0"/>
          </a:p>
          <a:p>
            <a:pPr marL="0" indent="0">
              <a:buNone/>
            </a:pPr>
            <a:r>
              <a:rPr lang="hu-HU" sz="1200" u="sng" dirty="0">
                <a:hlinkClick r:id="rId8"/>
              </a:rPr>
              <a:t>https://www.youtube.com/watch?v=m57cimnJ7fc</a:t>
            </a: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8] Sosem látott, elképesztő Puskás-gól szögletből, külsővel</a:t>
            </a:r>
          </a:p>
          <a:p>
            <a:pPr marL="0" indent="0">
              <a:buNone/>
            </a:pPr>
            <a:r>
              <a:rPr lang="hu-HU" sz="1200" u="sng" dirty="0">
                <a:hlinkClick r:id="rId9"/>
              </a:rPr>
              <a:t>http://www.nemzetisport.hu/spanyol_labdarugas/video-sose-latott-elkepeszto-puskas-gol-szogletbol-bal-kulsovel-2290495</a:t>
            </a: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9] Top 10 Best </a:t>
            </a:r>
            <a:r>
              <a:rPr lang="hu-HU" sz="1200" dirty="0" err="1"/>
              <a:t>Corner</a:t>
            </a:r>
            <a:r>
              <a:rPr lang="hu-HU" sz="1200" dirty="0"/>
              <a:t> </a:t>
            </a:r>
            <a:r>
              <a:rPr lang="hu-HU" sz="1200" dirty="0" err="1"/>
              <a:t>Kick</a:t>
            </a:r>
            <a:r>
              <a:rPr lang="hu-HU" sz="1200" dirty="0"/>
              <a:t> </a:t>
            </a:r>
            <a:r>
              <a:rPr lang="hu-HU" sz="1200" dirty="0" err="1"/>
              <a:t>Goals</a:t>
            </a:r>
            <a:r>
              <a:rPr lang="hu-HU" sz="1200" dirty="0"/>
              <a:t> in </a:t>
            </a:r>
            <a:r>
              <a:rPr lang="hu-HU" sz="1200" dirty="0" err="1"/>
              <a:t>Fooball</a:t>
            </a:r>
            <a:endParaRPr lang="hu-HU" sz="1200" dirty="0"/>
          </a:p>
          <a:p>
            <a:pPr marL="0" indent="0">
              <a:buNone/>
            </a:pPr>
            <a:r>
              <a:rPr lang="hu-HU" sz="1200" u="sng" dirty="0">
                <a:hlinkClick r:id="rId10"/>
              </a:rPr>
              <a:t>https://www.youtube.com/watch?v=1B_7JxGsK7Y</a:t>
            </a: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10] The Rotor </a:t>
            </a:r>
            <a:r>
              <a:rPr lang="hu-HU" sz="1200" dirty="0" err="1"/>
              <a:t>Ship</a:t>
            </a:r>
            <a:r>
              <a:rPr lang="hu-HU" sz="1200" dirty="0"/>
              <a:t> AKA Rotary </a:t>
            </a:r>
            <a:r>
              <a:rPr lang="hu-HU" sz="1200" dirty="0" err="1"/>
              <a:t>Ship</a:t>
            </a:r>
            <a:r>
              <a:rPr lang="hu-HU" sz="1200" dirty="0"/>
              <a:t> (1924)</a:t>
            </a:r>
          </a:p>
          <a:p>
            <a:pPr marL="0" indent="0">
              <a:buNone/>
            </a:pPr>
            <a:r>
              <a:rPr lang="hu-HU" sz="1200" u="sng" dirty="0">
                <a:hlinkClick r:id="rId11"/>
              </a:rPr>
              <a:t>https://www.youtube.com/watch?v=SXYjV2IpxGw</a:t>
            </a: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11] Top 10 Outstanding </a:t>
            </a:r>
            <a:r>
              <a:rPr lang="hu-HU" sz="1200" dirty="0" err="1"/>
              <a:t>Curved</a:t>
            </a:r>
            <a:r>
              <a:rPr lang="hu-HU" sz="1200" dirty="0"/>
              <a:t> Free </a:t>
            </a:r>
            <a:r>
              <a:rPr lang="hu-HU" sz="1200" dirty="0" err="1"/>
              <a:t>Kicks</a:t>
            </a:r>
            <a:endParaRPr lang="hu-HU" sz="1200" dirty="0"/>
          </a:p>
          <a:p>
            <a:pPr marL="0" indent="0">
              <a:buNone/>
            </a:pPr>
            <a:r>
              <a:rPr lang="hu-HU" sz="1200" u="sng" dirty="0">
                <a:hlinkClick r:id="rId12"/>
              </a:rPr>
              <a:t>https://www.youtube.com/watch?v=ArI94Pmpudw</a:t>
            </a:r>
            <a:endParaRPr lang="hu-HU" sz="1200" dirty="0"/>
          </a:p>
          <a:p>
            <a:pPr marL="0" indent="0">
              <a:buNone/>
            </a:pPr>
            <a:r>
              <a:rPr lang="hu-HU" sz="1200" dirty="0" smtClean="0"/>
              <a:t>[</a:t>
            </a:r>
            <a:r>
              <a:rPr lang="hu-HU" sz="1200" dirty="0"/>
              <a:t>12] </a:t>
            </a:r>
            <a:r>
              <a:rPr lang="hu-HU" sz="1200" dirty="0" err="1"/>
              <a:t>Surprising</a:t>
            </a:r>
            <a:r>
              <a:rPr lang="hu-HU" sz="1200" dirty="0"/>
              <a:t> </a:t>
            </a:r>
            <a:r>
              <a:rPr lang="hu-HU" sz="1200" dirty="0" err="1"/>
              <a:t>Applications</a:t>
            </a:r>
            <a:r>
              <a:rPr lang="hu-HU" sz="1200" dirty="0"/>
              <a:t> of </a:t>
            </a:r>
            <a:r>
              <a:rPr lang="hu-HU" sz="1200" dirty="0" err="1"/>
              <a:t>the</a:t>
            </a:r>
            <a:r>
              <a:rPr lang="hu-HU" sz="1200" dirty="0"/>
              <a:t> Magnus </a:t>
            </a:r>
            <a:r>
              <a:rPr lang="hu-HU" sz="1200" dirty="0" err="1"/>
              <a:t>Effect</a:t>
            </a:r>
            <a:endParaRPr lang="hu-HU" sz="1200" dirty="0"/>
          </a:p>
          <a:p>
            <a:pPr marL="0" indent="0">
              <a:buNone/>
            </a:pPr>
            <a:r>
              <a:rPr lang="hu-HU" sz="1200" u="sng" dirty="0">
                <a:hlinkClick r:id="rId13"/>
              </a:rPr>
              <a:t>https://www.youtube.com/watch?v=2OSrvzNW9FE</a:t>
            </a:r>
            <a:endParaRPr lang="hu-HU" sz="1200" dirty="0"/>
          </a:p>
        </p:txBody>
      </p:sp>
    </p:spTree>
    <p:extLst>
      <p:ext uri="{BB962C8B-B14F-4D97-AF65-F5344CB8AC3E}">
        <p14:creationId xmlns:p14="http://schemas.microsoft.com/office/powerpoint/2010/main" val="266639726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491880" y="476672"/>
            <a:ext cx="2746648" cy="1143000"/>
          </a:xfrm>
        </p:spPr>
        <p:txBody>
          <a:bodyPr>
            <a:normAutofit/>
          </a:bodyPr>
          <a:lstStyle/>
          <a:p>
            <a:r>
              <a:rPr lang="hu-HU" sz="4000" dirty="0" smtClean="0">
                <a:solidFill>
                  <a:srgbClr val="FFFF00"/>
                </a:solidFill>
              </a:rPr>
              <a:t>Képek</a:t>
            </a:r>
            <a:endParaRPr lang="hu-HU" sz="4000" dirty="0">
              <a:solidFill>
                <a:srgbClr val="FFFF00"/>
              </a:solidFill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061631" y="1988840"/>
            <a:ext cx="4860498" cy="433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[1] 1024px-Buckau_Flettner_Rotor_Ship_LOC_37764u </a:t>
            </a: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[2] 1024px-Cargo_E-Ship_1,_Emder_Hafen,_CN-02 </a:t>
            </a: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[3] 2011_0001_524_Biofizika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[4] GodfreyKnellerIsaacNewton1689_learnlearn.net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[5] </a:t>
            </a:r>
            <a:r>
              <a:rPr kumimoji="0" lang="hu-HU" altLang="hu-H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Heinrich_Gustav_Magnus</a:t>
            </a: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  <a:hlinkClick r:id="rId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[6] kutasi3</a:t>
            </a: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[7] Magnus-anim-</a:t>
            </a:r>
            <a:r>
              <a:rPr kumimoji="0" lang="hu-HU" altLang="hu-H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canette</a:t>
            </a: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[8] </a:t>
            </a:r>
            <a:r>
              <a:rPr kumimoji="0" lang="hu-HU" altLang="hu-H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origo</a:t>
            </a: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20150717magnuseffektus-nyesett-csavart-labda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[9] pörgetett labda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[10] puskas.hu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[11] </a:t>
            </a:r>
            <a:r>
              <a:rPr kumimoji="0" lang="hu-HU" altLang="hu-H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Sketch_of_Magnus_effect_with_streamlines_and_turbulent_wake.svg</a:t>
            </a: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alt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[12] 700px-MaxwellBoltzmann-en.svg</a:t>
            </a:r>
            <a:endParaRPr kumimoji="0" lang="hu-HU" altLang="hu-H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482171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ramlás">
  <a:themeElements>
    <a:clrScheme name="Zsúp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Áramlás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Áramlás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3079</TotalTime>
  <Words>1316</Words>
  <Application>Microsoft Office PowerPoint</Application>
  <PresentationFormat>Diavetítés a képernyőre (4:3 oldalarány)</PresentationFormat>
  <Paragraphs>224</Paragraphs>
  <Slides>48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7</vt:i4>
      </vt:variant>
      <vt:variant>
        <vt:lpstr>Téma</vt:lpstr>
      </vt:variant>
      <vt:variant>
        <vt:i4>1</vt:i4>
      </vt:variant>
      <vt:variant>
        <vt:lpstr>Diacímek</vt:lpstr>
      </vt:variant>
      <vt:variant>
        <vt:i4>48</vt:i4>
      </vt:variant>
    </vt:vector>
  </HeadingPairs>
  <TitlesOfParts>
    <vt:vector size="56" baseType="lpstr">
      <vt:lpstr>Calibri</vt:lpstr>
      <vt:lpstr>Cambria Math</vt:lpstr>
      <vt:lpstr>Constantia</vt:lpstr>
      <vt:lpstr>Franklin Gothic Medium</vt:lpstr>
      <vt:lpstr>Symbol</vt:lpstr>
      <vt:lpstr>Times New Roman</vt:lpstr>
      <vt:lpstr>Wingdings 2</vt:lpstr>
      <vt:lpstr>Áramlás</vt:lpstr>
      <vt:lpstr>PowerPoint-bemutató</vt:lpstr>
      <vt:lpstr>Beszámoló a 2018. évi kutatótanári tevékenységről</vt:lpstr>
      <vt:lpstr>Kutatótanári pályázatomban vállalt feladatok</vt:lpstr>
      <vt:lpstr>2018. évben végzett Mikola Bizottsági tevékenység</vt:lpstr>
      <vt:lpstr>Új fizikai szimulációk készítése, illetve korábbiak továbbfejlesztése</vt:lpstr>
      <vt:lpstr>Magnus hatás modellezése három dimenzióban </vt:lpstr>
      <vt:lpstr>Közegben lévő gömbre ható erők</vt:lpstr>
      <vt:lpstr>PowerPoint-bemutató</vt:lpstr>
      <vt:lpstr>PowerPoint-bemutató</vt:lpstr>
      <vt:lpstr>PowerPoint-bemutató</vt:lpstr>
      <vt:lpstr>PowerPoint-bemutató</vt:lpstr>
      <vt:lpstr>A kezdetben álló, majd forgásba hozott henger körüli áramlás a valóságban örvényes (Kármán féle örvénysor!)</vt:lpstr>
      <vt:lpstr>Haladva-forgó gömb körüli áramlás szimulációja</vt:lpstr>
      <vt:lpstr>A jelenség a lendületmegmaradás törvénye alapján is értelmezhető: az ábrán a forgó test felett elhaladó közeg a test mögött lefelé térül el, ezért a test felfelé mutató lendületre tesz szert.</vt:lpstr>
      <vt:lpstr>PowerPoint-bemutató</vt:lpstr>
      <vt:lpstr>Heinrich Gustav Magnus (1802-1870)</vt:lpstr>
      <vt:lpstr>A Magnus hatás szemléltetése</vt:lpstr>
      <vt:lpstr>A Magnus hatás szemléltetése</vt:lpstr>
      <vt:lpstr>Magnus hatás kosárlabdára…</vt:lpstr>
      <vt:lpstr>A Magnus hatás alkalmazásai</vt:lpstr>
      <vt:lpstr>…és ahogy Puskás Öcsi csinálta…</vt:lpstr>
      <vt:lpstr>Flettner rotor („rotor ship”)</vt:lpstr>
      <vt:lpstr>A Flettner rotoros E-ship 1</vt:lpstr>
      <vt:lpstr>Forgó henger szárnyú repülő</vt:lpstr>
      <vt:lpstr>Munkám célja </vt:lpstr>
      <vt:lpstr>PowerPoint-bemutató</vt:lpstr>
      <vt:lpstr>PowerPoint-bemutató</vt:lpstr>
      <vt:lpstr>PowerPoint-bemutató</vt:lpstr>
      <vt:lpstr>PowerPoint-bemutató</vt:lpstr>
      <vt:lpstr>Számítási módszer</vt:lpstr>
      <vt:lpstr>A szimulációban változtatható kezdő paraméterek</vt:lpstr>
      <vt:lpstr>Kétféle megjelenítés</vt:lpstr>
      <vt:lpstr>További jellemzők</vt:lpstr>
      <vt:lpstr>Magnus 3D.exe</vt:lpstr>
      <vt:lpstr>Maxwell-Boltzmann-féle sebességeloszlás 3D-ben</vt:lpstr>
      <vt:lpstr>A korábbi 2D-s verzió problémája</vt:lpstr>
      <vt:lpstr>A korábbi 2D-s verzió eloszlásgörbéi</vt:lpstr>
      <vt:lpstr>PowerPoint-bemutató</vt:lpstr>
      <vt:lpstr>Az új 3D-s verzió eloszlásgörbéi</vt:lpstr>
      <vt:lpstr>A 3D-s verzió jellemzői</vt:lpstr>
      <vt:lpstr>A 3D-s verzió jellemzői</vt:lpstr>
      <vt:lpstr>Maxwell 3D.exe</vt:lpstr>
      <vt:lpstr>A szimulációk elérhetősége</vt:lpstr>
      <vt:lpstr>Köszönöm a figyelmet!</vt:lpstr>
      <vt:lpstr>Szakirodalom</vt:lpstr>
      <vt:lpstr>Szakirodalom</vt:lpstr>
      <vt:lpstr>Videók</vt:lpstr>
      <vt:lpstr>Képek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András</dc:creator>
  <cp:lastModifiedBy>szkladanyi</cp:lastModifiedBy>
  <cp:revision>409</cp:revision>
  <dcterms:created xsi:type="dcterms:W3CDTF">2016-10-29T15:23:20Z</dcterms:created>
  <dcterms:modified xsi:type="dcterms:W3CDTF">2018-09-25T13:39:42Z</dcterms:modified>
</cp:coreProperties>
</file>